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6" r:id="rId7"/>
    <p:sldId id="262" r:id="rId8"/>
    <p:sldId id="265" r:id="rId9"/>
    <p:sldId id="266" r:id="rId10"/>
    <p:sldId id="277" r:id="rId11"/>
    <p:sldId id="278"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B00F2C-73F2-43AC-B297-57A7C95D31F9}" type="datetimeFigureOut">
              <a:rPr lang="ro-RO" smtClean="0"/>
              <a:t>16.09.2019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F48A50-93E9-4C0D-A6FD-2647D3D4379F}"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79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B00F2C-73F2-43AC-B297-57A7C95D31F9}" type="datetimeFigureOut">
              <a:rPr lang="ro-RO" smtClean="0"/>
              <a:t>16.09.2019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341808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B00F2C-73F2-43AC-B297-57A7C95D31F9}" type="datetimeFigureOut">
              <a:rPr lang="ro-RO" smtClean="0"/>
              <a:t>16.09.2019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333212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B00F2C-73F2-43AC-B297-57A7C95D31F9}" type="datetimeFigureOut">
              <a:rPr lang="ro-RO" smtClean="0"/>
              <a:t>16.09.2019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347648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B00F2C-73F2-43AC-B297-57A7C95D31F9}" type="datetimeFigureOut">
              <a:rPr lang="ro-RO" smtClean="0"/>
              <a:t>16.09.2019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F48A50-93E9-4C0D-A6FD-2647D3D4379F}" type="slidenum">
              <a:rPr lang="ro-RO" smtClean="0"/>
              <a:t>‹#›</a:t>
            </a:fld>
            <a:endParaRPr lang="ro-R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21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00F2C-73F2-43AC-B297-57A7C95D31F9}" type="datetimeFigureOut">
              <a:rPr lang="ro-RO" smtClean="0"/>
              <a:t>16.09.2019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29559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B00F2C-73F2-43AC-B297-57A7C95D31F9}" type="datetimeFigureOut">
              <a:rPr lang="ro-RO" smtClean="0"/>
              <a:t>16.09.2019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3694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B00F2C-73F2-43AC-B297-57A7C95D31F9}" type="datetimeFigureOut">
              <a:rPr lang="ro-RO" smtClean="0"/>
              <a:t>16.09.2019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216404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B00F2C-73F2-43AC-B297-57A7C95D31F9}" type="datetimeFigureOut">
              <a:rPr lang="ro-RO" smtClean="0"/>
              <a:t>16.09.2019</a:t>
            </a:fld>
            <a:endParaRPr lang="ro-R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o-RO"/>
          </a:p>
        </p:txBody>
      </p:sp>
      <p:sp>
        <p:nvSpPr>
          <p:cNvPr id="9" name="Slide Number Placeholder 8"/>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243119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B00F2C-73F2-43AC-B297-57A7C95D31F9}" type="datetimeFigureOut">
              <a:rPr lang="ro-RO" smtClean="0"/>
              <a:t>16.09.2019</a:t>
            </a:fld>
            <a:endParaRPr lang="ro-R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o-R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F48A50-93E9-4C0D-A6FD-2647D3D4379F}" type="slidenum">
              <a:rPr lang="ro-RO" smtClean="0"/>
              <a:t>‹#›</a:t>
            </a:fld>
            <a:endParaRPr lang="ro-RO"/>
          </a:p>
        </p:txBody>
      </p:sp>
    </p:spTree>
    <p:extLst>
      <p:ext uri="{BB962C8B-B14F-4D97-AF65-F5344CB8AC3E}">
        <p14:creationId xmlns:p14="http://schemas.microsoft.com/office/powerpoint/2010/main" val="415930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B00F2C-73F2-43AC-B297-57A7C95D31F9}" type="datetimeFigureOut">
              <a:rPr lang="ro-RO" smtClean="0"/>
              <a:t>16.09.2019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F48A50-93E9-4C0D-A6FD-2647D3D4379F}" type="slidenum">
              <a:rPr lang="ro-RO" smtClean="0"/>
              <a:t>‹#›</a:t>
            </a:fld>
            <a:endParaRPr lang="ro-RO"/>
          </a:p>
        </p:txBody>
      </p:sp>
    </p:spTree>
    <p:extLst>
      <p:ext uri="{BB962C8B-B14F-4D97-AF65-F5344CB8AC3E}">
        <p14:creationId xmlns:p14="http://schemas.microsoft.com/office/powerpoint/2010/main" val="116628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B00F2C-73F2-43AC-B297-57A7C95D31F9}" type="datetimeFigureOut">
              <a:rPr lang="ro-RO" smtClean="0"/>
              <a:t>16.09.2019</a:t>
            </a:fld>
            <a:endParaRPr lang="ro-R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o-R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F48A50-93E9-4C0D-A6FD-2647D3D4379F}" type="slidenum">
              <a:rPr lang="ro-RO" smtClean="0"/>
              <a:t>‹#›</a:t>
            </a:fld>
            <a:endParaRPr lang="ro-R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640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3549813"/>
          </a:xfrm>
        </p:spPr>
        <p:txBody>
          <a:bodyPr>
            <a:normAutofit/>
          </a:bodyPr>
          <a:lstStyle/>
          <a:p>
            <a:pPr algn="ctr"/>
            <a:r>
              <a:rPr lang="ro-RO" sz="4000" dirty="0" smtClean="0">
                <a:latin typeface="Times New Roman" panose="02020603050405020304" pitchFamily="18" charset="0"/>
                <a:cs typeface="Times New Roman" panose="02020603050405020304" pitchFamily="18" charset="0"/>
              </a:rPr>
              <a:t>EVALUAREA ȘI GESTIONAREA CALITĂȚII AERULUI. </a:t>
            </a:r>
            <a:br>
              <a:rPr lang="ro-RO" sz="4000" dirty="0" smtClean="0">
                <a:latin typeface="Times New Roman" panose="02020603050405020304" pitchFamily="18" charset="0"/>
                <a:cs typeface="Times New Roman" panose="02020603050405020304" pitchFamily="18" charset="0"/>
              </a:rPr>
            </a:br>
            <a:r>
              <a:rPr lang="ro-RO" sz="4000" dirty="0" smtClean="0">
                <a:latin typeface="Times New Roman" panose="02020603050405020304" pitchFamily="18" charset="0"/>
                <a:cs typeface="Times New Roman" panose="02020603050405020304" pitchFamily="18" charset="0"/>
              </a:rPr>
              <a:t>CADRUL LEGISLATIV ȘI EXEMPLE PRACTICE LA NIVELUL JUDEȚULUI BUZĂU</a:t>
            </a:r>
            <a:endParaRPr lang="ro-RO"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00051" y="5195455"/>
            <a:ext cx="10055629" cy="403166"/>
          </a:xfrm>
        </p:spPr>
        <p:txBody>
          <a:bodyPr>
            <a:normAutofit lnSpcReduction="10000"/>
          </a:bodyPr>
          <a:lstStyle/>
          <a:p>
            <a:endParaRPr lang="ro-RO" dirty="0"/>
          </a:p>
        </p:txBody>
      </p:sp>
    </p:spTree>
    <p:extLst>
      <p:ext uri="{BB962C8B-B14F-4D97-AF65-F5344CB8AC3E}">
        <p14:creationId xmlns:p14="http://schemas.microsoft.com/office/powerpoint/2010/main" val="172501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309" y="751344"/>
            <a:ext cx="9476509" cy="3693319"/>
          </a:xfrm>
          <a:prstGeom prst="rect">
            <a:avLst/>
          </a:prstGeom>
        </p:spPr>
        <p:txBody>
          <a:bodyPr wrap="square">
            <a:spAutoFit/>
          </a:bodyPr>
          <a:lstStyle/>
          <a:p>
            <a:pPr algn="just"/>
            <a:r>
              <a:rPr lang="ro-RO" dirty="0">
                <a:latin typeface="Times New Roman" panose="02020603050405020304" pitchFamily="18" charset="0"/>
                <a:cs typeface="Times New Roman" panose="02020603050405020304" pitchFamily="18" charset="0"/>
              </a:rPr>
              <a:t>APM Buzău realizează informarea publicului privind calitatea aerului în județul Buzău, dar și a celorlalte instituții publice din județ, prin postarea pe site-ul instituției www.apmbz.anpm.ro, a următoarelor documente:</a:t>
            </a:r>
          </a:p>
          <a:p>
            <a:pPr algn="just"/>
            <a:r>
              <a:rPr lang="ro-RO" dirty="0">
                <a:latin typeface="Times New Roman" panose="02020603050405020304" pitchFamily="18" charset="0"/>
                <a:cs typeface="Times New Roman" panose="02020603050405020304" pitchFamily="18" charset="0"/>
              </a:rPr>
              <a:t>-Buletine zilnice de calitate a aerului;</a:t>
            </a:r>
          </a:p>
          <a:p>
            <a:pPr algn="just"/>
            <a:r>
              <a:rPr lang="ro-RO" dirty="0">
                <a:latin typeface="Times New Roman" panose="02020603050405020304" pitchFamily="18" charset="0"/>
                <a:cs typeface="Times New Roman" panose="02020603050405020304" pitchFamily="18" charset="0"/>
              </a:rPr>
              <a:t>-Raportul anual privind evaluarea calității aerului la nivelul județului Buzău;</a:t>
            </a:r>
          </a:p>
          <a:p>
            <a:pPr algn="just"/>
            <a:r>
              <a:rPr lang="ro-RO" dirty="0">
                <a:latin typeface="Times New Roman" panose="02020603050405020304" pitchFamily="18" charset="0"/>
                <a:cs typeface="Times New Roman" panose="02020603050405020304" pitchFamily="18" charset="0"/>
              </a:rPr>
              <a:t>-Rapoartele lunare și anual privind Starea factorilor de mediu la nivelul județului Buzău.</a:t>
            </a:r>
          </a:p>
          <a:p>
            <a:pPr algn="just"/>
            <a:r>
              <a:rPr lang="ro-RO" dirty="0">
                <a:latin typeface="Times New Roman" panose="02020603050405020304" pitchFamily="18" charset="0"/>
                <a:cs typeface="Times New Roman" panose="02020603050405020304" pitchFamily="18" charset="0"/>
              </a:rPr>
              <a:t>De asemenea, Instituția Prefectului județului Buzău este informată lunar privind calitatea aerului în județ prin transmiterea de către APM Buzău a Raportului privind Starea mediului în județul Buzău, a Raportului privind calitatea aerului în județul Buzău, ce cuprinde date concrete privind modul de funcționare a stațiilor de monitorizare și a altor raportări.</a:t>
            </a:r>
          </a:p>
          <a:p>
            <a:pPr algn="just"/>
            <a:r>
              <a:rPr lang="ro-RO" dirty="0">
                <a:latin typeface="Times New Roman" panose="02020603050405020304" pitchFamily="18" charset="0"/>
                <a:cs typeface="Times New Roman" panose="02020603050405020304" pitchFamily="18" charset="0"/>
              </a:rPr>
              <a:t>Pentru fiecare depășire a valorilor limită/țintă înregistrată la cele două stații este realizată o informare și transmisă atât la GNM-CJ Buzău, cât și la Primăria municipiului Buzău sau Rîmnicu Sărat, după caz. </a:t>
            </a:r>
          </a:p>
        </p:txBody>
      </p:sp>
    </p:spTree>
    <p:extLst>
      <p:ext uri="{BB962C8B-B14F-4D97-AF65-F5344CB8AC3E}">
        <p14:creationId xmlns:p14="http://schemas.microsoft.com/office/powerpoint/2010/main" val="80497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43138"/>
            <a:ext cx="10058400" cy="288162"/>
          </a:xfrm>
        </p:spPr>
        <p:txBody>
          <a:bodyPr>
            <a:normAutofit/>
          </a:bodyPr>
          <a:lstStyle/>
          <a:p>
            <a:endParaRPr lang="ro-RO" sz="1400" dirty="0"/>
          </a:p>
        </p:txBody>
      </p:sp>
      <p:graphicFrame>
        <p:nvGraphicFramePr>
          <p:cNvPr id="4" name="Table 3"/>
          <p:cNvGraphicFramePr>
            <a:graphicFrameLocks noGrp="1"/>
          </p:cNvGraphicFramePr>
          <p:nvPr>
            <p:extLst>
              <p:ext uri="{D42A27DB-BD31-4B8C-83A1-F6EECF244321}">
                <p14:modId xmlns:p14="http://schemas.microsoft.com/office/powerpoint/2010/main" val="798832314"/>
              </p:ext>
            </p:extLst>
          </p:nvPr>
        </p:nvGraphicFramePr>
        <p:xfrm>
          <a:off x="692329" y="143138"/>
          <a:ext cx="10567853" cy="6259949"/>
        </p:xfrm>
        <a:graphic>
          <a:graphicData uri="http://schemas.openxmlformats.org/drawingml/2006/table">
            <a:tbl>
              <a:tblPr firstRow="1" firstCol="1" lastRow="1" lastCol="1" bandRow="1" bandCol="1">
                <a:tableStyleId>{5C22544A-7EE6-4342-B048-85BDC9FD1C3A}</a:tableStyleId>
              </a:tblPr>
              <a:tblGrid>
                <a:gridCol w="854653">
                  <a:extLst>
                    <a:ext uri="{9D8B030D-6E8A-4147-A177-3AD203B41FA5}">
                      <a16:colId xmlns:a16="http://schemas.microsoft.com/office/drawing/2014/main" val="2502643477"/>
                    </a:ext>
                  </a:extLst>
                </a:gridCol>
                <a:gridCol w="1071707">
                  <a:extLst>
                    <a:ext uri="{9D8B030D-6E8A-4147-A177-3AD203B41FA5}">
                      <a16:colId xmlns:a16="http://schemas.microsoft.com/office/drawing/2014/main" val="2700188509"/>
                    </a:ext>
                  </a:extLst>
                </a:gridCol>
                <a:gridCol w="3310085">
                  <a:extLst>
                    <a:ext uri="{9D8B030D-6E8A-4147-A177-3AD203B41FA5}">
                      <a16:colId xmlns:a16="http://schemas.microsoft.com/office/drawing/2014/main" val="102227799"/>
                    </a:ext>
                  </a:extLst>
                </a:gridCol>
                <a:gridCol w="2523262">
                  <a:extLst>
                    <a:ext uri="{9D8B030D-6E8A-4147-A177-3AD203B41FA5}">
                      <a16:colId xmlns:a16="http://schemas.microsoft.com/office/drawing/2014/main" val="2496194896"/>
                    </a:ext>
                  </a:extLst>
                </a:gridCol>
                <a:gridCol w="1777136">
                  <a:extLst>
                    <a:ext uri="{9D8B030D-6E8A-4147-A177-3AD203B41FA5}">
                      <a16:colId xmlns:a16="http://schemas.microsoft.com/office/drawing/2014/main" val="2320357998"/>
                    </a:ext>
                  </a:extLst>
                </a:gridCol>
                <a:gridCol w="1031010">
                  <a:extLst>
                    <a:ext uri="{9D8B030D-6E8A-4147-A177-3AD203B41FA5}">
                      <a16:colId xmlns:a16="http://schemas.microsoft.com/office/drawing/2014/main" val="2859972648"/>
                    </a:ext>
                  </a:extLst>
                </a:gridCol>
              </a:tblGrid>
              <a:tr h="512953">
                <a:tc>
                  <a:txBody>
                    <a:bodyPr/>
                    <a:lstStyle/>
                    <a:p>
                      <a:pPr algn="just">
                        <a:lnSpc>
                          <a:spcPct val="115000"/>
                        </a:lnSpc>
                        <a:spcAft>
                          <a:spcPts val="0"/>
                        </a:spcAft>
                      </a:pPr>
                      <a:r>
                        <a:rPr lang="en-US" sz="1000">
                          <a:effectLst/>
                        </a:rPr>
                        <a:t>Indicator</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tc>
                <a:tc>
                  <a:txBody>
                    <a:bodyPr/>
                    <a:lstStyle/>
                    <a:p>
                      <a:pPr algn="just">
                        <a:lnSpc>
                          <a:spcPct val="115000"/>
                        </a:lnSpc>
                        <a:spcAft>
                          <a:spcPts val="0"/>
                        </a:spcAft>
                      </a:pPr>
                      <a:r>
                        <a:rPr lang="en-US" sz="1000">
                          <a:effectLst/>
                        </a:rPr>
                        <a:t>Prag alerta</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tc>
                <a:tc>
                  <a:txBody>
                    <a:bodyPr/>
                    <a:lstStyle/>
                    <a:p>
                      <a:pPr algn="just">
                        <a:lnSpc>
                          <a:spcPct val="115000"/>
                        </a:lnSpc>
                        <a:spcAft>
                          <a:spcPts val="0"/>
                        </a:spcAft>
                      </a:pPr>
                      <a:r>
                        <a:rPr lang="en-US" sz="1000">
                          <a:effectLst/>
                        </a:rPr>
                        <a:t>VL</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tc>
                <a:tc>
                  <a:txBody>
                    <a:bodyPr/>
                    <a:lstStyle/>
                    <a:p>
                      <a:pPr algn="just">
                        <a:lnSpc>
                          <a:spcPct val="115000"/>
                        </a:lnSpc>
                        <a:spcAft>
                          <a:spcPts val="0"/>
                        </a:spcAft>
                      </a:pPr>
                      <a:r>
                        <a:rPr lang="en-US" sz="1000" dirty="0" err="1">
                          <a:effectLst/>
                        </a:rPr>
                        <a:t>Valori</a:t>
                      </a:r>
                      <a:r>
                        <a:rPr lang="en-US" sz="1000" dirty="0">
                          <a:effectLst/>
                        </a:rPr>
                        <a:t> </a:t>
                      </a:r>
                      <a:r>
                        <a:rPr lang="en-US" sz="1000" dirty="0" err="1">
                          <a:effectLst/>
                        </a:rPr>
                        <a:t>tinta</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tc>
                <a:tc>
                  <a:txBody>
                    <a:bodyPr/>
                    <a:lstStyle/>
                    <a:p>
                      <a:pPr algn="just">
                        <a:lnSpc>
                          <a:spcPct val="115000"/>
                        </a:lnSpc>
                        <a:spcAft>
                          <a:spcPts val="0"/>
                        </a:spcAft>
                      </a:pPr>
                      <a:r>
                        <a:rPr lang="en-US" sz="1000">
                          <a:effectLst/>
                        </a:rPr>
                        <a:t>Obiective termen lung</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tc>
                <a:tc>
                  <a:txBody>
                    <a:bodyPr/>
                    <a:lstStyle/>
                    <a:p>
                      <a:pPr algn="just">
                        <a:lnSpc>
                          <a:spcPct val="115000"/>
                        </a:lnSpc>
                        <a:spcAft>
                          <a:spcPts val="0"/>
                        </a:spcAft>
                      </a:pPr>
                      <a:r>
                        <a:rPr lang="en-US" sz="1000" dirty="0" err="1">
                          <a:effectLst/>
                        </a:rPr>
                        <a:t>Prag</a:t>
                      </a:r>
                      <a:r>
                        <a:rPr lang="en-US" sz="1000" dirty="0">
                          <a:effectLst/>
                        </a:rPr>
                        <a:t> </a:t>
                      </a:r>
                      <a:r>
                        <a:rPr lang="en-US" sz="1000" dirty="0" err="1">
                          <a:effectLst/>
                        </a:rPr>
                        <a:t>informare</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tc>
                <a:extLst>
                  <a:ext uri="{0D108BD9-81ED-4DB2-BD59-A6C34878D82A}">
                    <a16:rowId xmlns:a16="http://schemas.microsoft.com/office/drawing/2014/main" val="3301949294"/>
                  </a:ext>
                </a:extLst>
              </a:tr>
              <a:tr h="502474">
                <a:tc rowSpan="2">
                  <a:txBody>
                    <a:bodyPr/>
                    <a:lstStyle/>
                    <a:p>
                      <a:pPr algn="just">
                        <a:lnSpc>
                          <a:spcPct val="115000"/>
                        </a:lnSpc>
                        <a:spcAft>
                          <a:spcPts val="0"/>
                        </a:spcAft>
                      </a:pPr>
                      <a:r>
                        <a:rPr lang="en-US" sz="1000">
                          <a:effectLst/>
                        </a:rPr>
                        <a:t>Dioxid de sulf (SO2)</a:t>
                      </a:r>
                      <a:endParaRPr lang="ro-RO" sz="1000">
                        <a:effectLst/>
                      </a:endParaRPr>
                    </a:p>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rowSpan="2">
                  <a:txBody>
                    <a:bodyPr/>
                    <a:lstStyle/>
                    <a:p>
                      <a:pPr algn="just">
                        <a:lnSpc>
                          <a:spcPct val="115000"/>
                        </a:lnSpc>
                        <a:spcAft>
                          <a:spcPts val="0"/>
                        </a:spcAft>
                      </a:pPr>
                      <a:r>
                        <a:rPr lang="en-US" sz="1000">
                          <a:effectLst/>
                        </a:rPr>
                        <a:t>500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masurat timp de 3ore consecutive</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350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(mediată la o oră)</a:t>
                      </a:r>
                      <a:endParaRPr lang="ro-RO" sz="1000">
                        <a:effectLst/>
                      </a:endParaRPr>
                    </a:p>
                    <a:p>
                      <a:pPr algn="just">
                        <a:lnSpc>
                          <a:spcPct val="115000"/>
                        </a:lnSpc>
                        <a:spcAft>
                          <a:spcPts val="0"/>
                        </a:spcAft>
                      </a:pPr>
                      <a:r>
                        <a:rPr lang="it-IT" sz="1000">
                          <a:effectLst/>
                        </a:rPr>
                        <a:t>a nu se depasi de peste 24 </a:t>
                      </a:r>
                      <a:r>
                        <a:rPr lang="en-US" sz="1000">
                          <a:effectLst/>
                        </a:rPr>
                        <a:t>de ori </a:t>
                      </a:r>
                      <a:r>
                        <a:rPr lang="it-IT" sz="1000">
                          <a:effectLst/>
                        </a:rPr>
                        <a:t> într-un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1966810649"/>
                  </a:ext>
                </a:extLst>
              </a:tr>
              <a:tr h="502474">
                <a:tc vMerge="1">
                  <a:txBody>
                    <a:bodyPr/>
                    <a:lstStyle/>
                    <a:p>
                      <a:endParaRPr lang="ro-RO"/>
                    </a:p>
                  </a:txBody>
                  <a:tcPr/>
                </a:tc>
                <a:tc vMerge="1">
                  <a:txBody>
                    <a:bodyPr/>
                    <a:lstStyle/>
                    <a:p>
                      <a:endParaRPr lang="ro-RO"/>
                    </a:p>
                  </a:txBody>
                  <a:tcPr/>
                </a:tc>
                <a:tc>
                  <a:txBody>
                    <a:bodyPr/>
                    <a:lstStyle/>
                    <a:p>
                      <a:pPr algn="just">
                        <a:lnSpc>
                          <a:spcPct val="115000"/>
                        </a:lnSpc>
                        <a:spcAft>
                          <a:spcPts val="0"/>
                        </a:spcAft>
                      </a:pPr>
                      <a:r>
                        <a:rPr lang="en-US" sz="1000">
                          <a:effectLst/>
                        </a:rPr>
                        <a:t>125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(mediaăt la 24 ore)</a:t>
                      </a:r>
                      <a:endParaRPr lang="ro-RO" sz="1000">
                        <a:effectLst/>
                      </a:endParaRPr>
                    </a:p>
                    <a:p>
                      <a:pPr algn="just">
                        <a:lnSpc>
                          <a:spcPct val="115000"/>
                        </a:lnSpc>
                        <a:spcAft>
                          <a:spcPts val="0"/>
                        </a:spcAft>
                      </a:pPr>
                      <a:r>
                        <a:rPr lang="it-IT" sz="1000">
                          <a:effectLst/>
                        </a:rPr>
                        <a:t>A nu se depasi de peste 3 ori într-un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2424687393"/>
                  </a:ext>
                </a:extLst>
              </a:tr>
              <a:tr h="502474">
                <a:tc rowSpan="2">
                  <a:txBody>
                    <a:bodyPr/>
                    <a:lstStyle/>
                    <a:p>
                      <a:pPr algn="just">
                        <a:lnSpc>
                          <a:spcPct val="115000"/>
                        </a:lnSpc>
                        <a:spcAft>
                          <a:spcPts val="0"/>
                        </a:spcAft>
                      </a:pPr>
                      <a:r>
                        <a:rPr lang="en-US" sz="1000">
                          <a:effectLst/>
                        </a:rPr>
                        <a:t>Dioxid de azot (NO2)</a:t>
                      </a:r>
                      <a:endParaRPr lang="ro-RO" sz="1000">
                        <a:effectLst/>
                      </a:endParaRPr>
                    </a:p>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rowSpan="2">
                  <a:txBody>
                    <a:bodyPr/>
                    <a:lstStyle/>
                    <a:p>
                      <a:pPr algn="just">
                        <a:lnSpc>
                          <a:spcPct val="115000"/>
                        </a:lnSpc>
                        <a:spcAft>
                          <a:spcPts val="0"/>
                        </a:spcAft>
                      </a:pPr>
                      <a:r>
                        <a:rPr lang="en-US" sz="1000">
                          <a:effectLst/>
                        </a:rPr>
                        <a:t>400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masurat timp de 3 ore consecutive</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200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 mediată la o oră)</a:t>
                      </a:r>
                      <a:endParaRPr lang="ro-RO" sz="1000">
                        <a:effectLst/>
                      </a:endParaRPr>
                    </a:p>
                    <a:p>
                      <a:pPr algn="just">
                        <a:lnSpc>
                          <a:spcPct val="115000"/>
                        </a:lnSpc>
                        <a:spcAft>
                          <a:spcPts val="0"/>
                        </a:spcAft>
                      </a:pPr>
                      <a:r>
                        <a:rPr lang="en-US" sz="1000">
                          <a:effectLst/>
                        </a:rPr>
                        <a:t>a nu se depasi de peste 18 ori într-un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787249486"/>
                  </a:ext>
                </a:extLst>
              </a:tr>
              <a:tr h="331640">
                <a:tc vMerge="1">
                  <a:txBody>
                    <a:bodyPr/>
                    <a:lstStyle/>
                    <a:p>
                      <a:endParaRPr lang="ro-RO"/>
                    </a:p>
                  </a:txBody>
                  <a:tcPr/>
                </a:tc>
                <a:tc vMerge="1">
                  <a:txBody>
                    <a:bodyPr/>
                    <a:lstStyle/>
                    <a:p>
                      <a:endParaRPr lang="ro-RO"/>
                    </a:p>
                  </a:txBody>
                  <a:tcPr/>
                </a:tc>
                <a:tc>
                  <a:txBody>
                    <a:bodyPr/>
                    <a:lstStyle/>
                    <a:p>
                      <a:pPr algn="just">
                        <a:lnSpc>
                          <a:spcPct val="115000"/>
                        </a:lnSpc>
                        <a:spcAft>
                          <a:spcPts val="0"/>
                        </a:spcAft>
                      </a:pPr>
                      <a:r>
                        <a:rPr lang="en-US" sz="1000">
                          <a:effectLst/>
                        </a:rPr>
                        <a:t>40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(mediată într-un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378607045"/>
                  </a:ext>
                </a:extLst>
              </a:tr>
              <a:tr h="502474">
                <a:tc>
                  <a:txBody>
                    <a:bodyPr/>
                    <a:lstStyle/>
                    <a:p>
                      <a:pPr algn="just">
                        <a:lnSpc>
                          <a:spcPct val="115000"/>
                        </a:lnSpc>
                        <a:spcAft>
                          <a:spcPts val="0"/>
                        </a:spcAft>
                      </a:pPr>
                      <a:r>
                        <a:rPr lang="en-US" sz="1000">
                          <a:effectLst/>
                        </a:rPr>
                        <a:t>Benzen</a:t>
                      </a:r>
                      <a:endParaRPr lang="ro-RO" sz="1000">
                        <a:effectLst/>
                      </a:endParaRPr>
                    </a:p>
                    <a:p>
                      <a:pPr algn="just">
                        <a:lnSpc>
                          <a:spcPct val="115000"/>
                        </a:lnSpc>
                        <a:spcAft>
                          <a:spcPts val="0"/>
                        </a:spcAft>
                      </a:pPr>
                      <a:r>
                        <a:rPr lang="en-US" sz="1000">
                          <a:effectLst/>
                        </a:rPr>
                        <a:t>(C6H6)</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5 </a:t>
                      </a:r>
                      <a:r>
                        <a:rPr lang="en-US" sz="1000">
                          <a:effectLst/>
                          <a:sym typeface="Symbol" panose="05050102010706020507" pitchFamily="18" charset="2"/>
                        </a:rPr>
                        <a:t></a:t>
                      </a:r>
                      <a:r>
                        <a:rPr lang="en-US" sz="1000">
                          <a:effectLst/>
                        </a:rPr>
                        <a:t>g/mc </a:t>
                      </a:r>
                      <a:endParaRPr lang="ro-RO" sz="1000">
                        <a:effectLst/>
                      </a:endParaRPr>
                    </a:p>
                    <a:p>
                      <a:pPr algn="just">
                        <a:lnSpc>
                          <a:spcPct val="115000"/>
                        </a:lnSpc>
                        <a:spcAft>
                          <a:spcPts val="0"/>
                        </a:spcAft>
                      </a:pPr>
                      <a:r>
                        <a:rPr lang="en-US" sz="1000">
                          <a:effectLst/>
                        </a:rPr>
                        <a:t>(mediată pe 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1749312175"/>
                  </a:ext>
                </a:extLst>
              </a:tr>
              <a:tr h="502474">
                <a:tc>
                  <a:txBody>
                    <a:bodyPr/>
                    <a:lstStyle/>
                    <a:p>
                      <a:pPr algn="just">
                        <a:lnSpc>
                          <a:spcPct val="115000"/>
                        </a:lnSpc>
                        <a:spcAft>
                          <a:spcPts val="0"/>
                        </a:spcAft>
                      </a:pPr>
                      <a:r>
                        <a:rPr lang="en-US" sz="1000">
                          <a:effectLst/>
                        </a:rPr>
                        <a:t>Monoxid de carbion (CO)</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10  mg/mc </a:t>
                      </a:r>
                      <a:endParaRPr lang="ro-RO" sz="1000">
                        <a:effectLst/>
                      </a:endParaRPr>
                    </a:p>
                    <a:p>
                      <a:pPr algn="just">
                        <a:lnSpc>
                          <a:spcPct val="115000"/>
                        </a:lnSpc>
                        <a:spcAft>
                          <a:spcPts val="0"/>
                        </a:spcAft>
                      </a:pPr>
                      <a:r>
                        <a:rPr lang="en-US" sz="1000">
                          <a:effectLst/>
                        </a:rPr>
                        <a:t>(valoarea maximă zilnică a mediilor pe 8 ore 17-1..16-24)</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dirty="0">
                          <a:effectLst/>
                        </a:rPr>
                        <a:t> </a:t>
                      </a:r>
                      <a:endParaRPr lang="ro-RO" sz="1000" dirty="0">
                        <a:effectLst/>
                      </a:endParaRPr>
                    </a:p>
                    <a:p>
                      <a:pPr algn="just">
                        <a:lnSpc>
                          <a:spcPct val="115000"/>
                        </a:lnSpc>
                        <a:spcAft>
                          <a:spcPts val="0"/>
                        </a:spcAft>
                      </a:pPr>
                      <a:r>
                        <a:rPr lang="en-US" sz="1000" dirty="0">
                          <a:effectLst/>
                        </a:rPr>
                        <a:t>-</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1815167327"/>
                  </a:ext>
                </a:extLst>
              </a:tr>
              <a:tr h="502474">
                <a:tc rowSpan="2">
                  <a:txBody>
                    <a:bodyPr/>
                    <a:lstStyle/>
                    <a:p>
                      <a:pPr algn="just">
                        <a:lnSpc>
                          <a:spcPct val="115000"/>
                        </a:lnSpc>
                        <a:spcAft>
                          <a:spcPts val="0"/>
                        </a:spcAft>
                      </a:pPr>
                      <a:r>
                        <a:rPr lang="en-US" sz="1000">
                          <a:effectLst/>
                        </a:rPr>
                        <a:t>Particule în suspensie (PM 10)</a:t>
                      </a:r>
                      <a:endParaRPr lang="ro-RO" sz="1000">
                        <a:effectLst/>
                      </a:endParaRPr>
                    </a:p>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pt-BR"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pt-BR" sz="1000">
                          <a:effectLst/>
                        </a:rPr>
                        <a:t>50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pt-BR" sz="1000">
                          <a:effectLst/>
                        </a:rPr>
                        <a:t>(mediată la 24 ore-</a:t>
                      </a:r>
                      <a:endParaRPr lang="ro-RO" sz="1000">
                        <a:effectLst/>
                      </a:endParaRPr>
                    </a:p>
                    <a:p>
                      <a:pPr algn="just">
                        <a:lnSpc>
                          <a:spcPct val="115000"/>
                        </a:lnSpc>
                        <a:spcAft>
                          <a:spcPts val="0"/>
                        </a:spcAft>
                      </a:pPr>
                      <a:r>
                        <a:rPr lang="pt-BR" sz="1000">
                          <a:effectLst/>
                        </a:rPr>
                        <a:t>a nu se depasi de peste 35 de ori într-un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dirty="0">
                          <a:effectLst/>
                        </a:rPr>
                        <a:t> </a:t>
                      </a:r>
                      <a:endParaRPr lang="ro-RO" sz="1000" dirty="0">
                        <a:effectLst/>
                      </a:endParaRPr>
                    </a:p>
                    <a:p>
                      <a:pPr algn="just">
                        <a:lnSpc>
                          <a:spcPct val="115000"/>
                        </a:lnSpc>
                        <a:spcAft>
                          <a:spcPts val="0"/>
                        </a:spcAft>
                      </a:pPr>
                      <a:r>
                        <a:rPr lang="en-US" sz="1000" dirty="0">
                          <a:effectLst/>
                        </a:rPr>
                        <a:t>-</a:t>
                      </a:r>
                      <a:endParaRPr lang="ro-RO" sz="1000" dirty="0">
                        <a:effectLst/>
                      </a:endParaRPr>
                    </a:p>
                    <a:p>
                      <a:pPr algn="just">
                        <a:lnSpc>
                          <a:spcPct val="115000"/>
                        </a:lnSpc>
                        <a:spcAft>
                          <a:spcPts val="0"/>
                        </a:spcAft>
                      </a:pPr>
                      <a:r>
                        <a:rPr lang="en-US" sz="1000" dirty="0">
                          <a:effectLst/>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255686090"/>
                  </a:ext>
                </a:extLst>
              </a:tr>
              <a:tr h="502474">
                <a:tc vMerge="1">
                  <a:txBody>
                    <a:bodyPr/>
                    <a:lstStyle/>
                    <a:p>
                      <a:endParaRPr lang="ro-RO"/>
                    </a:p>
                  </a:txBody>
                  <a:tcPr/>
                </a:tc>
                <a:tc>
                  <a:txBody>
                    <a:bodyPr/>
                    <a:lstStyle/>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40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(mediată într-un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dirty="0">
                          <a:effectLst/>
                        </a:rPr>
                        <a:t> </a:t>
                      </a:r>
                      <a:endParaRPr lang="ro-RO" sz="1000" dirty="0">
                        <a:effectLst/>
                      </a:endParaRPr>
                    </a:p>
                    <a:p>
                      <a:pPr algn="just">
                        <a:lnSpc>
                          <a:spcPct val="115000"/>
                        </a:lnSpc>
                        <a:spcAft>
                          <a:spcPts val="0"/>
                        </a:spcAft>
                      </a:pPr>
                      <a:r>
                        <a:rPr lang="en-US" sz="1000" dirty="0">
                          <a:effectLst/>
                        </a:rPr>
                        <a:t>-</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1397946370"/>
                  </a:ext>
                </a:extLst>
              </a:tr>
              <a:tr h="1014976">
                <a:tc>
                  <a:txBody>
                    <a:bodyPr/>
                    <a:lstStyle/>
                    <a:p>
                      <a:pPr algn="just">
                        <a:lnSpc>
                          <a:spcPct val="115000"/>
                        </a:lnSpc>
                        <a:spcAft>
                          <a:spcPts val="0"/>
                        </a:spcAft>
                      </a:pPr>
                      <a:r>
                        <a:rPr lang="en-US" sz="1000">
                          <a:effectLst/>
                        </a:rPr>
                        <a:t>Ozon (O3)</a:t>
                      </a:r>
                      <a:endParaRPr lang="ro-RO" sz="1000">
                        <a:effectLst/>
                      </a:endParaRPr>
                    </a:p>
                    <a:p>
                      <a:pPr algn="just">
                        <a:lnSpc>
                          <a:spcPct val="115000"/>
                        </a:lnSpc>
                        <a:spcAft>
                          <a:spcPts val="0"/>
                        </a:spcAft>
                      </a:pPr>
                      <a:r>
                        <a:rPr lang="en-US" sz="1000">
                          <a:effectLst/>
                        </a:rPr>
                        <a:t> </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240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(medie pe o oră)-măsurată sau prognozată 3 ore consecutive</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dirty="0" err="1" smtClean="0">
                          <a:effectLst/>
                        </a:rPr>
                        <a:t>Începând</a:t>
                      </a:r>
                      <a:r>
                        <a:rPr lang="en-US" sz="1000" dirty="0" smtClean="0">
                          <a:effectLst/>
                        </a:rPr>
                        <a:t> cu 2010 120 </a:t>
                      </a:r>
                      <a:r>
                        <a:rPr lang="en-US" sz="1000" dirty="0">
                          <a:effectLst/>
                          <a:sym typeface="Symbol" panose="05050102010706020507" pitchFamily="18" charset="2"/>
                        </a:rPr>
                        <a:t></a:t>
                      </a:r>
                      <a:r>
                        <a:rPr lang="en-US" sz="1000" dirty="0">
                          <a:effectLst/>
                        </a:rPr>
                        <a:t>g/mc _</a:t>
                      </a:r>
                      <a:r>
                        <a:rPr lang="en-US" sz="1000" dirty="0" err="1">
                          <a:effectLst/>
                        </a:rPr>
                        <a:t>valoarea</a:t>
                      </a:r>
                      <a:r>
                        <a:rPr lang="en-US" sz="1000" dirty="0">
                          <a:effectLst/>
                        </a:rPr>
                        <a:t> maxima </a:t>
                      </a:r>
                      <a:r>
                        <a:rPr lang="en-US" sz="1000" dirty="0" err="1">
                          <a:effectLst/>
                        </a:rPr>
                        <a:t>zilnică</a:t>
                      </a:r>
                      <a:r>
                        <a:rPr lang="en-US" sz="1000" dirty="0">
                          <a:effectLst/>
                        </a:rPr>
                        <a:t> a  </a:t>
                      </a:r>
                      <a:r>
                        <a:rPr lang="en-US" sz="1000" dirty="0" err="1">
                          <a:effectLst/>
                        </a:rPr>
                        <a:t>mediilor</a:t>
                      </a:r>
                      <a:r>
                        <a:rPr lang="en-US" sz="1000" dirty="0">
                          <a:effectLst/>
                        </a:rPr>
                        <a:t> </a:t>
                      </a:r>
                      <a:r>
                        <a:rPr lang="en-US" sz="1000" dirty="0" err="1">
                          <a:effectLst/>
                        </a:rPr>
                        <a:t>pe</a:t>
                      </a:r>
                      <a:r>
                        <a:rPr lang="en-US" sz="1000" dirty="0">
                          <a:effectLst/>
                        </a:rPr>
                        <a:t> 8 </a:t>
                      </a:r>
                      <a:r>
                        <a:rPr lang="en-US" sz="1000" dirty="0" smtClean="0">
                          <a:effectLst/>
                        </a:rPr>
                        <a:t>ore.</a:t>
                      </a:r>
                      <a:endParaRPr lang="ro-RO" sz="1000" dirty="0">
                        <a:effectLst/>
                      </a:endParaRPr>
                    </a:p>
                    <a:p>
                      <a:pPr algn="just">
                        <a:lnSpc>
                          <a:spcPct val="115000"/>
                        </a:lnSpc>
                        <a:spcAft>
                          <a:spcPts val="0"/>
                        </a:spcAft>
                      </a:pPr>
                      <a:r>
                        <a:rPr lang="en-US" sz="1000" dirty="0">
                          <a:effectLst/>
                        </a:rPr>
                        <a:t>a nu se </a:t>
                      </a:r>
                      <a:r>
                        <a:rPr lang="en-US" sz="1000" dirty="0" err="1">
                          <a:effectLst/>
                        </a:rPr>
                        <a:t>depasi</a:t>
                      </a:r>
                      <a:r>
                        <a:rPr lang="en-US" sz="1000" dirty="0">
                          <a:effectLst/>
                        </a:rPr>
                        <a:t> </a:t>
                      </a:r>
                      <a:r>
                        <a:rPr lang="en-US" sz="1000" dirty="0" err="1">
                          <a:effectLst/>
                        </a:rPr>
                        <a:t>peste</a:t>
                      </a:r>
                      <a:r>
                        <a:rPr lang="en-US" sz="1000" dirty="0">
                          <a:effectLst/>
                        </a:rPr>
                        <a:t> 25 de </a:t>
                      </a:r>
                      <a:r>
                        <a:rPr lang="en-US" sz="1000" dirty="0" err="1">
                          <a:effectLst/>
                        </a:rPr>
                        <a:t>zile</a:t>
                      </a:r>
                      <a:r>
                        <a:rPr lang="en-US" sz="1000" dirty="0">
                          <a:effectLst/>
                        </a:rPr>
                        <a:t> </a:t>
                      </a:r>
                      <a:r>
                        <a:rPr lang="en-US" sz="1000" dirty="0" err="1">
                          <a:effectLst/>
                        </a:rPr>
                        <a:t>dintr</a:t>
                      </a:r>
                      <a:r>
                        <a:rPr lang="en-US" sz="1000" dirty="0">
                          <a:effectLst/>
                        </a:rPr>
                        <a:t>-un an </a:t>
                      </a:r>
                      <a:r>
                        <a:rPr lang="en-US" sz="1000" dirty="0" err="1">
                          <a:effectLst/>
                        </a:rPr>
                        <a:t>calendaristic</a:t>
                      </a:r>
                      <a:r>
                        <a:rPr lang="en-US" sz="1000" dirty="0">
                          <a:effectLst/>
                        </a:rPr>
                        <a:t> </a:t>
                      </a:r>
                      <a:r>
                        <a:rPr lang="en-US" sz="1000" dirty="0" err="1">
                          <a:effectLst/>
                        </a:rPr>
                        <a:t>mediat</a:t>
                      </a:r>
                      <a:r>
                        <a:rPr lang="en-US" sz="1000" dirty="0">
                          <a:effectLst/>
                        </a:rPr>
                        <a:t> </a:t>
                      </a:r>
                      <a:r>
                        <a:rPr lang="en-US" sz="1000" dirty="0" err="1">
                          <a:effectLst/>
                        </a:rPr>
                        <a:t>pe</a:t>
                      </a:r>
                      <a:r>
                        <a:rPr lang="en-US" sz="1000" dirty="0">
                          <a:effectLst/>
                        </a:rPr>
                        <a:t> 3 </a:t>
                      </a:r>
                      <a:r>
                        <a:rPr lang="en-US" sz="1000" dirty="0" err="1">
                          <a:effectLst/>
                        </a:rPr>
                        <a:t>ani</a:t>
                      </a:r>
                      <a:r>
                        <a:rPr lang="en-US" sz="1000" dirty="0">
                          <a:effectLst/>
                        </a:rPr>
                        <a:t>)-minim date </a:t>
                      </a:r>
                      <a:r>
                        <a:rPr lang="en-US" sz="1000" dirty="0" err="1">
                          <a:effectLst/>
                        </a:rPr>
                        <a:t>valabile</a:t>
                      </a:r>
                      <a:r>
                        <a:rPr lang="en-US" sz="1000" dirty="0">
                          <a:effectLst/>
                        </a:rPr>
                        <a:t> </a:t>
                      </a:r>
                      <a:r>
                        <a:rPr lang="en-US" sz="1000" dirty="0" err="1">
                          <a:effectLst/>
                        </a:rPr>
                        <a:t>pe</a:t>
                      </a:r>
                      <a:r>
                        <a:rPr lang="en-US" sz="1000" dirty="0">
                          <a:effectLst/>
                        </a:rPr>
                        <a:t> un an</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pt-BR" sz="1000">
                          <a:effectLst/>
                        </a:rPr>
                        <a:t>120 </a:t>
                      </a:r>
                      <a:r>
                        <a:rPr lang="en-US" sz="1000">
                          <a:effectLst/>
                          <a:sym typeface="Symbol" panose="05050102010706020507" pitchFamily="18" charset="2"/>
                        </a:rPr>
                        <a:t></a:t>
                      </a:r>
                      <a:r>
                        <a:rPr lang="en-US" sz="1000">
                          <a:effectLst/>
                        </a:rPr>
                        <a:t>g/mc</a:t>
                      </a:r>
                      <a:r>
                        <a:rPr lang="pt-BR" sz="1000">
                          <a:effectLst/>
                        </a:rPr>
                        <a:t> _valoarea maxima zilnică a  a mediilor pe 8h </a:t>
                      </a:r>
                      <a:r>
                        <a:rPr lang="en-US" sz="1000">
                          <a:effectLst/>
                        </a:rPr>
                        <a:t>(17-1…16-24), </a:t>
                      </a:r>
                      <a:r>
                        <a:rPr lang="pt-BR" sz="1000">
                          <a:effectLst/>
                        </a:rPr>
                        <a:t>dintr-un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180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Media pe o oră</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323866528"/>
                  </a:ext>
                </a:extLst>
              </a:tr>
              <a:tr h="673308">
                <a:tc>
                  <a:txBody>
                    <a:bodyPr/>
                    <a:lstStyle/>
                    <a:p>
                      <a:pPr algn="just">
                        <a:lnSpc>
                          <a:spcPct val="115000"/>
                        </a:lnSpc>
                        <a:spcAft>
                          <a:spcPts val="0"/>
                        </a:spcAft>
                      </a:pPr>
                      <a:r>
                        <a:rPr lang="en-US" sz="1000" dirty="0" err="1">
                          <a:effectLst/>
                        </a:rPr>
                        <a:t>Particule</a:t>
                      </a:r>
                      <a:r>
                        <a:rPr lang="en-US" sz="1000" dirty="0">
                          <a:effectLst/>
                        </a:rPr>
                        <a:t> </a:t>
                      </a:r>
                      <a:r>
                        <a:rPr lang="en-US" sz="1000" dirty="0" err="1">
                          <a:effectLst/>
                        </a:rPr>
                        <a:t>în</a:t>
                      </a:r>
                      <a:r>
                        <a:rPr lang="en-US" sz="1000" dirty="0">
                          <a:effectLst/>
                        </a:rPr>
                        <a:t> </a:t>
                      </a:r>
                      <a:r>
                        <a:rPr lang="en-US" sz="1000" dirty="0" err="1">
                          <a:effectLst/>
                        </a:rPr>
                        <a:t>suspensie</a:t>
                      </a:r>
                      <a:r>
                        <a:rPr lang="en-US" sz="1000" dirty="0">
                          <a:effectLst/>
                        </a:rPr>
                        <a:t> (PM2,5)</a:t>
                      </a:r>
                      <a:endParaRPr lang="ro-RO" sz="1000" dirty="0">
                        <a:effectLst/>
                      </a:endParaRPr>
                    </a:p>
                    <a:p>
                      <a:pPr algn="just">
                        <a:lnSpc>
                          <a:spcPct val="115000"/>
                        </a:lnSpc>
                        <a:spcAft>
                          <a:spcPts val="0"/>
                        </a:spcAft>
                      </a:pPr>
                      <a:r>
                        <a:rPr lang="en-US" sz="1000" dirty="0">
                          <a:effectLst/>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25 </a:t>
                      </a:r>
                      <a:r>
                        <a:rPr lang="en-US" sz="1000">
                          <a:effectLst/>
                          <a:sym typeface="Symbol" panose="05050102010706020507" pitchFamily="18" charset="2"/>
                        </a:rPr>
                        <a:t></a:t>
                      </a:r>
                      <a:r>
                        <a:rPr lang="en-US" sz="1000">
                          <a:effectLst/>
                        </a:rPr>
                        <a:t>g/mc</a:t>
                      </a:r>
                      <a:endParaRPr lang="ro-RO" sz="1000">
                        <a:effectLst/>
                      </a:endParaRPr>
                    </a:p>
                    <a:p>
                      <a:pPr algn="just">
                        <a:lnSpc>
                          <a:spcPct val="115000"/>
                        </a:lnSpc>
                        <a:spcAft>
                          <a:spcPts val="0"/>
                        </a:spcAft>
                      </a:pPr>
                      <a:r>
                        <a:rPr lang="en-US" sz="1000">
                          <a:effectLst/>
                        </a:rPr>
                        <a:t>(mediată într-un an calendaristic)</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a:effectLst/>
                        </a:rPr>
                        <a:t> </a:t>
                      </a:r>
                      <a:endParaRPr lang="ro-RO" sz="1000">
                        <a:effectLst/>
                      </a:endParaRPr>
                    </a:p>
                    <a:p>
                      <a:pPr algn="just">
                        <a:lnSpc>
                          <a:spcPct val="115000"/>
                        </a:lnSpc>
                        <a:spcAft>
                          <a:spcPts val="0"/>
                        </a:spcAft>
                      </a:pPr>
                      <a:r>
                        <a:rPr lang="en-US" sz="1000">
                          <a:effectLst/>
                        </a:rPr>
                        <a:t>-</a:t>
                      </a:r>
                      <a:endParaRPr lang="ro-RO" sz="100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tc>
                  <a:txBody>
                    <a:bodyPr/>
                    <a:lstStyle/>
                    <a:p>
                      <a:pPr algn="just">
                        <a:lnSpc>
                          <a:spcPct val="115000"/>
                        </a:lnSpc>
                        <a:spcAft>
                          <a:spcPts val="0"/>
                        </a:spcAft>
                      </a:pPr>
                      <a:r>
                        <a:rPr lang="en-US" sz="1000" dirty="0">
                          <a:effectLst/>
                        </a:rPr>
                        <a:t> </a:t>
                      </a:r>
                      <a:endParaRPr lang="ro-RO" sz="1000" dirty="0">
                        <a:effectLst/>
                      </a:endParaRPr>
                    </a:p>
                    <a:p>
                      <a:pPr algn="just">
                        <a:lnSpc>
                          <a:spcPct val="115000"/>
                        </a:lnSpc>
                        <a:spcAft>
                          <a:spcPts val="0"/>
                        </a:spcAft>
                      </a:pPr>
                      <a:r>
                        <a:rPr lang="en-US" sz="1000" dirty="0">
                          <a:effectLst/>
                        </a:rPr>
                        <a:t>-</a:t>
                      </a:r>
                      <a:endParaRPr lang="ro-RO" sz="1000" dirty="0">
                        <a:effectLst/>
                      </a:endParaRPr>
                    </a:p>
                    <a:p>
                      <a:pPr algn="just">
                        <a:lnSpc>
                          <a:spcPct val="115000"/>
                        </a:lnSpc>
                        <a:spcAft>
                          <a:spcPts val="0"/>
                        </a:spcAft>
                      </a:pPr>
                      <a:r>
                        <a:rPr lang="en-US" sz="1000" dirty="0">
                          <a:effectLst/>
                        </a:rPr>
                        <a:t> </a:t>
                      </a:r>
                      <a:endParaRPr lang="ro-R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080" marR="11080" marT="0" marB="0" anchor="ctr"/>
                </a:tc>
                <a:extLst>
                  <a:ext uri="{0D108BD9-81ED-4DB2-BD59-A6C34878D82A}">
                    <a16:rowId xmlns:a16="http://schemas.microsoft.com/office/drawing/2014/main" val="2399960275"/>
                  </a:ext>
                </a:extLst>
              </a:tr>
            </a:tbl>
          </a:graphicData>
        </a:graphic>
      </p:graphicFrame>
    </p:spTree>
    <p:extLst>
      <p:ext uri="{BB962C8B-B14F-4D97-AF65-F5344CB8AC3E}">
        <p14:creationId xmlns:p14="http://schemas.microsoft.com/office/powerpoint/2010/main" val="193951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66341"/>
          </a:xfrm>
        </p:spPr>
        <p:txBody>
          <a:bodyPr>
            <a:normAutofit/>
          </a:bodyPr>
          <a:lstStyle/>
          <a:p>
            <a:r>
              <a:rPr lang="ro-RO" sz="1800" b="1" dirty="0">
                <a:latin typeface="Times New Roman" panose="02020603050405020304" pitchFamily="18" charset="0"/>
                <a:cs typeface="Times New Roman" panose="02020603050405020304" pitchFamily="18" charset="0"/>
              </a:rPr>
              <a:t>Evoluţia concentraţiilor medii anuale ale tuturor indicatorilor monitorizaţi de staţia de fond urban  BZ-1, în perioada 2014-2018 este prezentată în </a:t>
            </a:r>
            <a:r>
              <a:rPr lang="ro-RO" sz="1800" b="1" dirty="0" smtClean="0">
                <a:latin typeface="Times New Roman" panose="02020603050405020304" pitchFamily="18" charset="0"/>
                <a:cs typeface="Times New Roman" panose="02020603050405020304" pitchFamily="18" charset="0"/>
              </a:rPr>
              <a:t>tabelul și figura următoare:</a:t>
            </a:r>
            <a:endParaRPr lang="ro-RO" sz="1800" b="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a:stretch>
            <a:fillRect/>
          </a:stretch>
        </p:blipFill>
        <p:spPr>
          <a:xfrm>
            <a:off x="6218555" y="1776378"/>
            <a:ext cx="4937125" cy="3576222"/>
          </a:xfrm>
          <a:prstGeom prst="rect">
            <a:avLst/>
          </a:prstGeom>
        </p:spPr>
      </p:pic>
      <p:sp>
        <p:nvSpPr>
          <p:cNvPr id="6" name="Rectangle 5"/>
          <p:cNvSpPr/>
          <p:nvPr/>
        </p:nvSpPr>
        <p:spPr>
          <a:xfrm>
            <a:off x="706582" y="5419544"/>
            <a:ext cx="5330530" cy="923330"/>
          </a:xfrm>
          <a:prstGeom prst="rect">
            <a:avLst/>
          </a:prstGeom>
        </p:spPr>
        <p:txBody>
          <a:bodyPr wrap="square">
            <a:spAutoFit/>
          </a:bodyPr>
          <a:lstStyle/>
          <a:p>
            <a:r>
              <a:rPr lang="ro-RO" dirty="0"/>
              <a:t>Legendă: N-captură de date anuală care nu îndeplinește condițiile de calitate a datelor impuse prin Legea 104/2011</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560315764"/>
              </p:ext>
            </p:extLst>
          </p:nvPr>
        </p:nvGraphicFramePr>
        <p:xfrm>
          <a:off x="1096963" y="1776379"/>
          <a:ext cx="4938711" cy="3576225"/>
        </p:xfrm>
        <a:graphic>
          <a:graphicData uri="http://schemas.openxmlformats.org/drawingml/2006/table">
            <a:tbl>
              <a:tblPr>
                <a:tableStyleId>{5C22544A-7EE6-4342-B048-85BDC9FD1C3A}</a:tableStyleId>
              </a:tblPr>
              <a:tblGrid>
                <a:gridCol w="856373">
                  <a:extLst>
                    <a:ext uri="{9D8B030D-6E8A-4147-A177-3AD203B41FA5}">
                      <a16:colId xmlns:a16="http://schemas.microsoft.com/office/drawing/2014/main" val="3778507432"/>
                    </a:ext>
                  </a:extLst>
                </a:gridCol>
                <a:gridCol w="647959">
                  <a:extLst>
                    <a:ext uri="{9D8B030D-6E8A-4147-A177-3AD203B41FA5}">
                      <a16:colId xmlns:a16="http://schemas.microsoft.com/office/drawing/2014/main" val="1556030515"/>
                    </a:ext>
                  </a:extLst>
                </a:gridCol>
                <a:gridCol w="527454">
                  <a:extLst>
                    <a:ext uri="{9D8B030D-6E8A-4147-A177-3AD203B41FA5}">
                      <a16:colId xmlns:a16="http://schemas.microsoft.com/office/drawing/2014/main" val="1141090385"/>
                    </a:ext>
                  </a:extLst>
                </a:gridCol>
                <a:gridCol w="525479">
                  <a:extLst>
                    <a:ext uri="{9D8B030D-6E8A-4147-A177-3AD203B41FA5}">
                      <a16:colId xmlns:a16="http://schemas.microsoft.com/office/drawing/2014/main" val="2091814169"/>
                    </a:ext>
                  </a:extLst>
                </a:gridCol>
                <a:gridCol w="539307">
                  <a:extLst>
                    <a:ext uri="{9D8B030D-6E8A-4147-A177-3AD203B41FA5}">
                      <a16:colId xmlns:a16="http://schemas.microsoft.com/office/drawing/2014/main" val="3531798046"/>
                    </a:ext>
                  </a:extLst>
                </a:gridCol>
                <a:gridCol w="646971">
                  <a:extLst>
                    <a:ext uri="{9D8B030D-6E8A-4147-A177-3AD203B41FA5}">
                      <a16:colId xmlns:a16="http://schemas.microsoft.com/office/drawing/2014/main" val="2626985073"/>
                    </a:ext>
                  </a:extLst>
                </a:gridCol>
                <a:gridCol w="696358">
                  <a:extLst>
                    <a:ext uri="{9D8B030D-6E8A-4147-A177-3AD203B41FA5}">
                      <a16:colId xmlns:a16="http://schemas.microsoft.com/office/drawing/2014/main" val="2789099268"/>
                    </a:ext>
                  </a:extLst>
                </a:gridCol>
                <a:gridCol w="498810">
                  <a:extLst>
                    <a:ext uri="{9D8B030D-6E8A-4147-A177-3AD203B41FA5}">
                      <a16:colId xmlns:a16="http://schemas.microsoft.com/office/drawing/2014/main" val="2932788084"/>
                    </a:ext>
                  </a:extLst>
                </a:gridCol>
              </a:tblGrid>
              <a:tr h="453358">
                <a:tc rowSpan="2">
                  <a:txBody>
                    <a:bodyPr/>
                    <a:lstStyle/>
                    <a:p>
                      <a:pPr algn="ctr">
                        <a:lnSpc>
                          <a:spcPct val="115000"/>
                        </a:lnSpc>
                        <a:spcAft>
                          <a:spcPts val="1000"/>
                        </a:spcAft>
                      </a:pPr>
                      <a:r>
                        <a:rPr lang="en-US" sz="1200" dirty="0">
                          <a:effectLst/>
                        </a:rPr>
                        <a:t>Indicator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rowSpan="2">
                  <a:txBody>
                    <a:bodyPr/>
                    <a:lstStyle/>
                    <a:p>
                      <a:pPr algn="ctr">
                        <a:lnSpc>
                          <a:spcPct val="115000"/>
                        </a:lnSpc>
                        <a:spcAft>
                          <a:spcPts val="1000"/>
                        </a:spcAft>
                      </a:pPr>
                      <a:r>
                        <a:rPr lang="en-US" sz="1200">
                          <a:effectLst/>
                        </a:rPr>
                        <a:t>Tip staţie</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gridSpan="5">
                  <a:txBody>
                    <a:bodyPr/>
                    <a:lstStyle/>
                    <a:p>
                      <a:pPr algn="ctr">
                        <a:lnSpc>
                          <a:spcPct val="115000"/>
                        </a:lnSpc>
                        <a:spcAft>
                          <a:spcPts val="1000"/>
                        </a:spcAft>
                      </a:pPr>
                      <a:r>
                        <a:rPr lang="en-US" sz="1200">
                          <a:effectLst/>
                        </a:rPr>
                        <a:t>Valori medii anuale</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a:txBody>
                    <a:bodyPr/>
                    <a:lstStyle/>
                    <a:p>
                      <a:pPr algn="ctr">
                        <a:lnSpc>
                          <a:spcPct val="115000"/>
                        </a:lnSpc>
                        <a:spcAft>
                          <a:spcPts val="1000"/>
                        </a:spcAft>
                      </a:pPr>
                      <a:r>
                        <a:rPr lang="en-US" sz="1200">
                          <a:effectLst/>
                        </a:rPr>
                        <a:t>Valori medii</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1584449658"/>
                  </a:ext>
                </a:extLst>
              </a:tr>
              <a:tr h="453358">
                <a:tc vMerge="1">
                  <a:txBody>
                    <a:bodyPr/>
                    <a:lstStyle/>
                    <a:p>
                      <a:endParaRPr lang="ro-RO"/>
                    </a:p>
                  </a:txBody>
                  <a:tcPr/>
                </a:tc>
                <a:tc vMerge="1">
                  <a:txBody>
                    <a:bodyPr/>
                    <a:lstStyle/>
                    <a:p>
                      <a:endParaRPr lang="ro-RO"/>
                    </a:p>
                  </a:txBody>
                  <a:tcPr/>
                </a:tc>
                <a:tc>
                  <a:txBody>
                    <a:bodyPr/>
                    <a:lstStyle/>
                    <a:p>
                      <a:pPr algn="ctr">
                        <a:lnSpc>
                          <a:spcPct val="115000"/>
                        </a:lnSpc>
                        <a:spcAft>
                          <a:spcPts val="1000"/>
                        </a:spcAft>
                      </a:pPr>
                      <a:r>
                        <a:rPr lang="en-US" sz="1200">
                          <a:effectLst/>
                        </a:rPr>
                        <a:t>2014</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2015</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2016</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2017</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nSpc>
                          <a:spcPct val="115000"/>
                        </a:lnSpc>
                        <a:spcAft>
                          <a:spcPts val="1000"/>
                        </a:spcAft>
                      </a:pPr>
                      <a:r>
                        <a:rPr lang="en-US" sz="1200">
                          <a:effectLst/>
                        </a:rPr>
                        <a:t>2018</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nSpc>
                          <a:spcPct val="115000"/>
                        </a:lnSpc>
                        <a:spcAft>
                          <a:spcPts val="1000"/>
                        </a:spcAft>
                      </a:pPr>
                      <a:r>
                        <a:rPr lang="en-US" sz="1200">
                          <a:effectLst/>
                        </a:rPr>
                        <a:t>Sem. I 2019</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extLst>
                  <a:ext uri="{0D108BD9-81ED-4DB2-BD59-A6C34878D82A}">
                    <a16:rowId xmlns:a16="http://schemas.microsoft.com/office/drawing/2014/main" val="2276048909"/>
                  </a:ext>
                </a:extLst>
              </a:tr>
              <a:tr h="285359">
                <a:tc>
                  <a:txBody>
                    <a:bodyPr/>
                    <a:lstStyle/>
                    <a:p>
                      <a:pPr>
                        <a:lnSpc>
                          <a:spcPct val="115000"/>
                        </a:lnSpc>
                        <a:spcAft>
                          <a:spcPts val="1000"/>
                        </a:spcAft>
                      </a:pPr>
                      <a:r>
                        <a:rPr lang="en-US" sz="1200">
                          <a:effectLst/>
                        </a:rPr>
                        <a:t>SO</a:t>
                      </a:r>
                      <a:r>
                        <a:rPr lang="en-US" sz="1200" baseline="-25000">
                          <a:effectLst/>
                        </a:rPr>
                        <a:t>2</a:t>
                      </a:r>
                      <a:r>
                        <a:rPr lang="en-US" sz="1200">
                          <a:effectLst/>
                        </a:rPr>
                        <a:t>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FU</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4,12</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4,32N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6,56N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5,87</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6,34</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6,48</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4013953645"/>
                  </a:ext>
                </a:extLst>
              </a:tr>
              <a:tr h="453358">
                <a:tc>
                  <a:txBody>
                    <a:bodyPr/>
                    <a:lstStyle/>
                    <a:p>
                      <a:pPr>
                        <a:lnSpc>
                          <a:spcPct val="115000"/>
                        </a:lnSpc>
                        <a:spcAft>
                          <a:spcPts val="1000"/>
                        </a:spcAft>
                      </a:pPr>
                      <a:r>
                        <a:rPr lang="en-US" sz="1200">
                          <a:effectLst/>
                        </a:rPr>
                        <a:t>NO</a:t>
                      </a:r>
                      <a:r>
                        <a:rPr lang="en-US" sz="1200" baseline="-25000">
                          <a:effectLst/>
                        </a:rPr>
                        <a:t>2</a:t>
                      </a:r>
                      <a:r>
                        <a:rPr lang="en-US" sz="1200">
                          <a:effectLst/>
                        </a:rPr>
                        <a:t>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FU</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26N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29,7N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24,13</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26,89N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11,44N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2253759999"/>
                  </a:ext>
                </a:extLst>
              </a:tr>
              <a:tr h="453358">
                <a:tc>
                  <a:txBody>
                    <a:bodyPr/>
                    <a:lstStyle/>
                    <a:p>
                      <a:pPr>
                        <a:lnSpc>
                          <a:spcPct val="115000"/>
                        </a:lnSpc>
                        <a:spcAft>
                          <a:spcPts val="1000"/>
                        </a:spcAft>
                      </a:pPr>
                      <a:r>
                        <a:rPr lang="en-US" sz="1200">
                          <a:effectLst/>
                        </a:rPr>
                        <a:t>Benzen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FU</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4,7N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4,2N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3,5N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3,41</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2,34N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2,01N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54297922"/>
                  </a:ext>
                </a:extLst>
              </a:tr>
              <a:tr h="285359">
                <a:tc>
                  <a:txBody>
                    <a:bodyPr/>
                    <a:lstStyle/>
                    <a:p>
                      <a:pPr>
                        <a:lnSpc>
                          <a:spcPct val="115000"/>
                        </a:lnSpc>
                        <a:spcAft>
                          <a:spcPts val="1000"/>
                        </a:spcAft>
                      </a:pPr>
                      <a:r>
                        <a:rPr lang="en-US" sz="1200">
                          <a:effectLst/>
                        </a:rPr>
                        <a:t>CO (mg/mc)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FU</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0,3N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0,22N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0,49N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0,31</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0,30</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0,25</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3280890793"/>
                  </a:ext>
                </a:extLst>
              </a:tr>
              <a:tr h="453358">
                <a:tc>
                  <a:txBody>
                    <a:bodyPr/>
                    <a:lstStyle/>
                    <a:p>
                      <a:pPr>
                        <a:lnSpc>
                          <a:spcPct val="115000"/>
                        </a:lnSpc>
                        <a:spcAft>
                          <a:spcPts val="1000"/>
                        </a:spcAft>
                      </a:pPr>
                      <a:r>
                        <a:rPr lang="en-US" sz="1200">
                          <a:effectLst/>
                        </a:rPr>
                        <a:t>PM</a:t>
                      </a:r>
                      <a:r>
                        <a:rPr lang="en-US" sz="1200" baseline="-25000">
                          <a:effectLst/>
                        </a:rPr>
                        <a:t>10</a:t>
                      </a:r>
                      <a:r>
                        <a:rPr lang="en-US" sz="1200">
                          <a:effectLst/>
                        </a:rPr>
                        <a:t> grv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FU</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22</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24N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19N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22,92N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16,21N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2413217913"/>
                  </a:ext>
                </a:extLst>
              </a:tr>
              <a:tr h="285359">
                <a:tc>
                  <a:txBody>
                    <a:bodyPr/>
                    <a:lstStyle/>
                    <a:p>
                      <a:pPr>
                        <a:lnSpc>
                          <a:spcPct val="115000"/>
                        </a:lnSpc>
                        <a:spcAft>
                          <a:spcPts val="1000"/>
                        </a:spcAft>
                      </a:pPr>
                      <a:r>
                        <a:rPr lang="en-US" sz="1200">
                          <a:effectLst/>
                        </a:rPr>
                        <a:t>O</a:t>
                      </a:r>
                      <a:r>
                        <a:rPr lang="en-US" sz="1200" baseline="-25000">
                          <a:effectLst/>
                        </a:rPr>
                        <a:t>3</a:t>
                      </a:r>
                      <a:r>
                        <a:rPr lang="en-US" sz="1200">
                          <a:effectLst/>
                        </a:rPr>
                        <a:t>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FU</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21N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50N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44,7N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45,09</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48,41</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52,16</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1149513844"/>
                  </a:ext>
                </a:extLst>
              </a:tr>
              <a:tr h="453358">
                <a:tc>
                  <a:txBody>
                    <a:bodyPr/>
                    <a:lstStyle/>
                    <a:p>
                      <a:pPr>
                        <a:lnSpc>
                          <a:spcPct val="115000"/>
                        </a:lnSpc>
                        <a:spcAft>
                          <a:spcPts val="1000"/>
                        </a:spcAft>
                      </a:pPr>
                      <a:r>
                        <a:rPr lang="en-US" sz="1200">
                          <a:effectLst/>
                        </a:rPr>
                        <a:t>PM</a:t>
                      </a:r>
                      <a:r>
                        <a:rPr lang="en-US" sz="1200" baseline="-25000">
                          <a:effectLst/>
                        </a:rPr>
                        <a:t>2,5</a:t>
                      </a:r>
                      <a:r>
                        <a:rPr lang="en-US" sz="1200">
                          <a:effectLst/>
                        </a:rPr>
                        <a:t> grv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FU</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12N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22,97N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11,80N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dirty="0">
                          <a:effectLst/>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462865850"/>
                  </a:ext>
                </a:extLst>
              </a:tr>
            </a:tbl>
          </a:graphicData>
        </a:graphic>
      </p:graphicFrame>
    </p:spTree>
    <p:extLst>
      <p:ext uri="{BB962C8B-B14F-4D97-AF65-F5344CB8AC3E}">
        <p14:creationId xmlns:p14="http://schemas.microsoft.com/office/powerpoint/2010/main" val="208269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4" name="Text Placeholder 3"/>
          <p:cNvSpPr>
            <a:spLocks noGrp="1"/>
          </p:cNvSpPr>
          <p:nvPr>
            <p:ph type="body" sz="half" idx="2"/>
          </p:nvPr>
        </p:nvSpPr>
        <p:spPr>
          <a:xfrm>
            <a:off x="457200" y="731520"/>
            <a:ext cx="3200400" cy="5573684"/>
          </a:xfrm>
        </p:spPr>
        <p:txBody>
          <a:bodyPr>
            <a:normAutofit/>
          </a:bodyPr>
          <a:lstStyle/>
          <a:p>
            <a:r>
              <a:rPr lang="ro-RO" sz="1800" dirty="0">
                <a:latin typeface="Times New Roman" panose="02020603050405020304" pitchFamily="18" charset="0"/>
                <a:cs typeface="Times New Roman" panose="02020603050405020304" pitchFamily="18" charset="0"/>
              </a:rPr>
              <a:t>Din analiza datelor din diagrama de mai sus se poate trage concluzia că evoluţia calităţii aerului în perioada  2014-2018 a fost bună, manifestându-se tendiţa de liniaritate a valorilor medii pentru majoritatea indicatorilor monitorizaţi. Creşterea valorilor unora dintre indicatorii monitorizaţi este cauzată de captura de date insuficientă comparată cu captura de date mare din anii precedenţi</a:t>
            </a:r>
            <a:r>
              <a:rPr lang="ro-RO" sz="1800" dirty="0" smtClean="0">
                <a:latin typeface="Times New Roman" panose="02020603050405020304" pitchFamily="18" charset="0"/>
                <a:cs typeface="Times New Roman" panose="02020603050405020304" pitchFamily="18" charset="0"/>
              </a:rPr>
              <a:t>.</a:t>
            </a:r>
          </a:p>
          <a:p>
            <a:r>
              <a:rPr lang="ro-RO" sz="1800" dirty="0">
                <a:latin typeface="Times New Roman" panose="02020603050405020304" pitchFamily="18" charset="0"/>
                <a:cs typeface="Times New Roman" panose="02020603050405020304" pitchFamily="18" charset="0"/>
              </a:rPr>
              <a:t>Analiza cantitativă comparativă a capturilor de date  realizate la stația automată de monitorizare a calității aerului înconjurător  BZ-1 în anul 2018 faţă de perioda </a:t>
            </a:r>
            <a:r>
              <a:rPr lang="ro-RO" sz="1800" dirty="0" smtClean="0">
                <a:latin typeface="Times New Roman" panose="02020603050405020304" pitchFamily="18" charset="0"/>
                <a:cs typeface="Times New Roman" panose="02020603050405020304" pitchFamily="18" charset="0"/>
              </a:rPr>
              <a:t>2014-2017 </a:t>
            </a:r>
            <a:r>
              <a:rPr lang="ro-RO" sz="1800" dirty="0">
                <a:latin typeface="Times New Roman" panose="02020603050405020304" pitchFamily="18" charset="0"/>
                <a:cs typeface="Times New Roman" panose="02020603050405020304" pitchFamily="18" charset="0"/>
              </a:rPr>
              <a:t>este prezentată în tabelul </a:t>
            </a:r>
            <a:r>
              <a:rPr lang="ro-RO" sz="1800" dirty="0" smtClean="0">
                <a:latin typeface="Times New Roman" panose="02020603050405020304" pitchFamily="18" charset="0"/>
                <a:cs typeface="Times New Roman" panose="02020603050405020304" pitchFamily="18" charset="0"/>
              </a:rPr>
              <a:t>alăturat.</a:t>
            </a:r>
            <a:endParaRPr lang="ro-RO" sz="1800" dirty="0">
              <a:latin typeface="Times New Roman" panose="02020603050405020304" pitchFamily="18" charset="0"/>
              <a:cs typeface="Times New Roman" panose="02020603050405020304" pitchFamily="18" charset="0"/>
            </a:endParaRPr>
          </a:p>
        </p:txBody>
      </p:sp>
      <p:sp>
        <p:nvSpPr>
          <p:cNvPr id="6" name="Rectangle 5"/>
          <p:cNvSpPr/>
          <p:nvPr/>
        </p:nvSpPr>
        <p:spPr>
          <a:xfrm>
            <a:off x="5347855" y="5658873"/>
            <a:ext cx="6096000" cy="646331"/>
          </a:xfrm>
          <a:prstGeom prst="rect">
            <a:avLst/>
          </a:prstGeom>
        </p:spPr>
        <p:txBody>
          <a:bodyPr>
            <a:spAutoFit/>
          </a:bodyPr>
          <a:lstStyle/>
          <a:p>
            <a:r>
              <a:rPr lang="ro-RO" dirty="0"/>
              <a:t>Legendă: N-captură de date anuală care nu îndeplinește condițiile de calitate a datelor impuse prin Legea 104/2011</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38428439"/>
              </p:ext>
            </p:extLst>
          </p:nvPr>
        </p:nvGraphicFramePr>
        <p:xfrm>
          <a:off x="4800600" y="731516"/>
          <a:ext cx="6492875" cy="4927357"/>
        </p:xfrm>
        <a:graphic>
          <a:graphicData uri="http://schemas.openxmlformats.org/drawingml/2006/table">
            <a:tbl>
              <a:tblPr firstRow="1" firstCol="1" bandRow="1">
                <a:tableStyleId>{5C22544A-7EE6-4342-B048-85BDC9FD1C3A}</a:tableStyleId>
              </a:tblPr>
              <a:tblGrid>
                <a:gridCol w="551894">
                  <a:extLst>
                    <a:ext uri="{9D8B030D-6E8A-4147-A177-3AD203B41FA5}">
                      <a16:colId xmlns:a16="http://schemas.microsoft.com/office/drawing/2014/main" val="3259176410"/>
                    </a:ext>
                  </a:extLst>
                </a:gridCol>
                <a:gridCol w="1064832">
                  <a:extLst>
                    <a:ext uri="{9D8B030D-6E8A-4147-A177-3AD203B41FA5}">
                      <a16:colId xmlns:a16="http://schemas.microsoft.com/office/drawing/2014/main" val="4210209818"/>
                    </a:ext>
                  </a:extLst>
                </a:gridCol>
                <a:gridCol w="812908">
                  <a:extLst>
                    <a:ext uri="{9D8B030D-6E8A-4147-A177-3AD203B41FA5}">
                      <a16:colId xmlns:a16="http://schemas.microsoft.com/office/drawing/2014/main" val="2661233700"/>
                    </a:ext>
                  </a:extLst>
                </a:gridCol>
                <a:gridCol w="812908">
                  <a:extLst>
                    <a:ext uri="{9D8B030D-6E8A-4147-A177-3AD203B41FA5}">
                      <a16:colId xmlns:a16="http://schemas.microsoft.com/office/drawing/2014/main" val="1911440572"/>
                    </a:ext>
                  </a:extLst>
                </a:gridCol>
                <a:gridCol w="812908">
                  <a:extLst>
                    <a:ext uri="{9D8B030D-6E8A-4147-A177-3AD203B41FA5}">
                      <a16:colId xmlns:a16="http://schemas.microsoft.com/office/drawing/2014/main" val="1177072682"/>
                    </a:ext>
                  </a:extLst>
                </a:gridCol>
                <a:gridCol w="812908">
                  <a:extLst>
                    <a:ext uri="{9D8B030D-6E8A-4147-A177-3AD203B41FA5}">
                      <a16:colId xmlns:a16="http://schemas.microsoft.com/office/drawing/2014/main" val="1499591199"/>
                    </a:ext>
                  </a:extLst>
                </a:gridCol>
                <a:gridCol w="812908">
                  <a:extLst>
                    <a:ext uri="{9D8B030D-6E8A-4147-A177-3AD203B41FA5}">
                      <a16:colId xmlns:a16="http://schemas.microsoft.com/office/drawing/2014/main" val="39120004"/>
                    </a:ext>
                  </a:extLst>
                </a:gridCol>
                <a:gridCol w="811609">
                  <a:extLst>
                    <a:ext uri="{9D8B030D-6E8A-4147-A177-3AD203B41FA5}">
                      <a16:colId xmlns:a16="http://schemas.microsoft.com/office/drawing/2014/main" val="2901088343"/>
                    </a:ext>
                  </a:extLst>
                </a:gridCol>
              </a:tblGrid>
              <a:tr h="1791546">
                <a:tc>
                  <a:txBody>
                    <a:bodyPr/>
                    <a:lstStyle/>
                    <a:p>
                      <a:pPr>
                        <a:lnSpc>
                          <a:spcPct val="115000"/>
                        </a:lnSpc>
                        <a:spcAft>
                          <a:spcPts val="0"/>
                        </a:spcAft>
                      </a:pPr>
                      <a:r>
                        <a:rPr lang="pt-BR" sz="1400">
                          <a:effectLst/>
                        </a:rPr>
                        <a:t>Nr. Crt.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0"/>
                        </a:spcAft>
                      </a:pPr>
                      <a:r>
                        <a:rPr lang="pt-BR" sz="1400">
                          <a:effectLst/>
                        </a:rPr>
                        <a:t>Indicator</a:t>
                      </a:r>
                      <a:endParaRPr lang="ro-RO" sz="1400">
                        <a:effectLst/>
                      </a:endParaRPr>
                    </a:p>
                    <a:p>
                      <a:pPr>
                        <a:lnSpc>
                          <a:spcPct val="115000"/>
                        </a:lnSpc>
                        <a:spcAft>
                          <a:spcPts val="0"/>
                        </a:spcAft>
                      </a:pPr>
                      <a:r>
                        <a:rPr lang="pt-BR" sz="1400">
                          <a:effectLst/>
                        </a:rPr>
                        <a:t>Determinat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0"/>
                        </a:spcAft>
                      </a:pPr>
                      <a:r>
                        <a:rPr lang="pt-BR" sz="1400">
                          <a:effectLst/>
                        </a:rPr>
                        <a:t>Captură Date 2014</a:t>
                      </a:r>
                      <a:endParaRPr lang="ro-RO" sz="1400">
                        <a:effectLst/>
                      </a:endParaRPr>
                    </a:p>
                    <a:p>
                      <a:pPr>
                        <a:lnSpc>
                          <a:spcPct val="115000"/>
                        </a:lnSpc>
                        <a:spcAft>
                          <a:spcPts val="0"/>
                        </a:spcAft>
                      </a:pPr>
                      <a:r>
                        <a:rPr lang="pt-BR" sz="1400">
                          <a:effectLst/>
                        </a:rPr>
                        <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0"/>
                        </a:spcAft>
                      </a:pPr>
                      <a:r>
                        <a:rPr lang="pt-BR" sz="1400">
                          <a:effectLst/>
                        </a:rPr>
                        <a:t>Captură Date 2015</a:t>
                      </a:r>
                      <a:endParaRPr lang="ro-RO" sz="1400">
                        <a:effectLst/>
                      </a:endParaRPr>
                    </a:p>
                    <a:p>
                      <a:pPr>
                        <a:lnSpc>
                          <a:spcPct val="115000"/>
                        </a:lnSpc>
                        <a:spcAft>
                          <a:spcPts val="0"/>
                        </a:spcAft>
                      </a:pPr>
                      <a:r>
                        <a:rPr lang="pt-BR" sz="1400">
                          <a:effectLst/>
                        </a:rPr>
                        <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0"/>
                        </a:spcAft>
                      </a:pPr>
                      <a:r>
                        <a:rPr lang="pt-BR" sz="1400">
                          <a:effectLst/>
                        </a:rPr>
                        <a:t>Captură Date 2016</a:t>
                      </a:r>
                      <a:endParaRPr lang="ro-RO" sz="1400">
                        <a:effectLst/>
                      </a:endParaRPr>
                    </a:p>
                    <a:p>
                      <a:pPr>
                        <a:lnSpc>
                          <a:spcPct val="115000"/>
                        </a:lnSpc>
                        <a:spcAft>
                          <a:spcPts val="0"/>
                        </a:spcAft>
                      </a:pPr>
                      <a:r>
                        <a:rPr lang="pt-BR" sz="1400">
                          <a:effectLst/>
                        </a:rPr>
                        <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0"/>
                        </a:spcAft>
                      </a:pPr>
                      <a:r>
                        <a:rPr lang="pt-BR" sz="1400">
                          <a:effectLst/>
                        </a:rPr>
                        <a:t>Captură Date 2017</a:t>
                      </a:r>
                      <a:endParaRPr lang="ro-RO" sz="1400">
                        <a:effectLst/>
                      </a:endParaRPr>
                    </a:p>
                    <a:p>
                      <a:pPr>
                        <a:lnSpc>
                          <a:spcPct val="115000"/>
                        </a:lnSpc>
                        <a:spcAft>
                          <a:spcPts val="0"/>
                        </a:spcAft>
                      </a:pPr>
                      <a:r>
                        <a:rPr lang="pt-BR" sz="1400">
                          <a:effectLst/>
                        </a:rPr>
                        <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0"/>
                        </a:spcAft>
                      </a:pPr>
                      <a:r>
                        <a:rPr lang="pt-BR" sz="1400">
                          <a:effectLst/>
                        </a:rPr>
                        <a:t>Captură Date 2018</a:t>
                      </a:r>
                      <a:endParaRPr lang="ro-RO" sz="1400">
                        <a:effectLst/>
                      </a:endParaRPr>
                    </a:p>
                    <a:p>
                      <a:pPr>
                        <a:lnSpc>
                          <a:spcPct val="115000"/>
                        </a:lnSpc>
                        <a:spcAft>
                          <a:spcPts val="0"/>
                        </a:spcAft>
                      </a:pPr>
                      <a:r>
                        <a:rPr lang="pt-BR" sz="1400">
                          <a:effectLst/>
                        </a:rPr>
                        <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0"/>
                        </a:spcAft>
                      </a:pPr>
                      <a:r>
                        <a:rPr lang="pt-BR" sz="1400">
                          <a:effectLst/>
                        </a:rPr>
                        <a:t>Captură Date sem. I 2019</a:t>
                      </a:r>
                      <a:endParaRPr lang="ro-RO" sz="1400">
                        <a:effectLst/>
                      </a:endParaRPr>
                    </a:p>
                    <a:p>
                      <a:pPr>
                        <a:lnSpc>
                          <a:spcPct val="115000"/>
                        </a:lnSpc>
                        <a:spcAft>
                          <a:spcPts val="0"/>
                        </a:spcAft>
                      </a:pPr>
                      <a:r>
                        <a:rPr lang="pt-BR" sz="1400">
                          <a:effectLst/>
                        </a:rPr>
                        <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3163027616"/>
                  </a:ext>
                </a:extLst>
              </a:tr>
              <a:tr h="447973">
                <a:tc>
                  <a:txBody>
                    <a:bodyPr/>
                    <a:lstStyle/>
                    <a:p>
                      <a:pPr algn="ctr">
                        <a:lnSpc>
                          <a:spcPct val="115000"/>
                        </a:lnSpc>
                        <a:spcAft>
                          <a:spcPts val="1000"/>
                        </a:spcAft>
                      </a:pPr>
                      <a:r>
                        <a:rPr lang="pt-BR" sz="1400">
                          <a:effectLst/>
                        </a:rPr>
                        <a:t>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1000"/>
                        </a:spcAft>
                      </a:pPr>
                      <a:r>
                        <a:rPr lang="en-US" sz="1400">
                          <a:effectLst/>
                        </a:rPr>
                        <a:t>SO2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92,0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74,2N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62,3N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93,88</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94,28</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94,68</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3378684102"/>
                  </a:ext>
                </a:extLst>
              </a:tr>
              <a:tr h="447973">
                <a:tc>
                  <a:txBody>
                    <a:bodyPr/>
                    <a:lstStyle/>
                    <a:p>
                      <a:pPr algn="ctr">
                        <a:lnSpc>
                          <a:spcPct val="115000"/>
                        </a:lnSpc>
                        <a:spcAft>
                          <a:spcPts val="1000"/>
                        </a:spcAft>
                      </a:pPr>
                      <a:r>
                        <a:rPr lang="pt-BR" sz="1400">
                          <a:effectLst/>
                        </a:rPr>
                        <a:t>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1000"/>
                        </a:spcAft>
                      </a:pPr>
                      <a:r>
                        <a:rPr lang="en-US" sz="1400">
                          <a:effectLst/>
                        </a:rPr>
                        <a:t>NO2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0,0N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58,5N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59,1N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92,41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68,29N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42,3N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2118442099"/>
                  </a:ext>
                </a:extLst>
              </a:tr>
              <a:tr h="447973">
                <a:tc>
                  <a:txBody>
                    <a:bodyPr/>
                    <a:lstStyle/>
                    <a:p>
                      <a:pPr algn="ctr">
                        <a:lnSpc>
                          <a:spcPct val="115000"/>
                        </a:lnSpc>
                        <a:spcAft>
                          <a:spcPts val="1000"/>
                        </a:spcAft>
                      </a:pPr>
                      <a:r>
                        <a:rPr lang="pt-BR" sz="1400">
                          <a:effectLst/>
                        </a:rPr>
                        <a:t>3</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1000"/>
                        </a:spcAft>
                      </a:pPr>
                      <a:r>
                        <a:rPr lang="en-US" sz="1400">
                          <a:effectLst/>
                        </a:rPr>
                        <a:t>Benzen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4,2N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2,8N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63,6N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92,97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76,04N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14,09N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3062765042"/>
                  </a:ext>
                </a:extLst>
              </a:tr>
              <a:tr h="447973">
                <a:tc>
                  <a:txBody>
                    <a:bodyPr/>
                    <a:lstStyle/>
                    <a:p>
                      <a:pPr algn="ctr">
                        <a:lnSpc>
                          <a:spcPct val="115000"/>
                        </a:lnSpc>
                        <a:spcAft>
                          <a:spcPts val="1000"/>
                        </a:spcAft>
                      </a:pPr>
                      <a:r>
                        <a:rPr lang="pt-BR" sz="1400">
                          <a:effectLst/>
                        </a:rPr>
                        <a:t>4</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1000"/>
                        </a:spcAft>
                      </a:pPr>
                      <a:r>
                        <a:rPr lang="en-US" sz="1400">
                          <a:effectLst/>
                        </a:rPr>
                        <a:t>CO</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27,0N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57,1N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65,2N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95,35</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94,20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94,73</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379811103"/>
                  </a:ext>
                </a:extLst>
              </a:tr>
              <a:tr h="447973">
                <a:tc>
                  <a:txBody>
                    <a:bodyPr/>
                    <a:lstStyle/>
                    <a:p>
                      <a:pPr algn="ctr">
                        <a:lnSpc>
                          <a:spcPct val="115000"/>
                        </a:lnSpc>
                        <a:spcAft>
                          <a:spcPts val="1000"/>
                        </a:spcAft>
                      </a:pPr>
                      <a:r>
                        <a:rPr lang="pt-BR" sz="1400">
                          <a:effectLst/>
                        </a:rPr>
                        <a:t>5</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1000"/>
                        </a:spcAft>
                      </a:pPr>
                      <a:r>
                        <a:rPr lang="en-US" sz="1400">
                          <a:effectLst/>
                        </a:rPr>
                        <a:t>PM10 grav.</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99,7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13,1N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54,3N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54,52N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40,00N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146636749"/>
                  </a:ext>
                </a:extLst>
              </a:tr>
              <a:tr h="447973">
                <a:tc>
                  <a:txBody>
                    <a:bodyPr/>
                    <a:lstStyle/>
                    <a:p>
                      <a:pPr algn="ctr">
                        <a:lnSpc>
                          <a:spcPct val="115000"/>
                        </a:lnSpc>
                        <a:spcAft>
                          <a:spcPts val="1000"/>
                        </a:spcAft>
                      </a:pPr>
                      <a:r>
                        <a:rPr lang="pt-BR" sz="1400">
                          <a:effectLst/>
                        </a:rPr>
                        <a:t>6</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1000"/>
                        </a:spcAft>
                      </a:pPr>
                      <a:r>
                        <a:rPr lang="en-US" sz="1400">
                          <a:effectLst/>
                        </a:rPr>
                        <a:t>O3</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63,0N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56,8N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60,8N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95,10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94,26</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94,68</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339305068"/>
                  </a:ext>
                </a:extLst>
              </a:tr>
              <a:tr h="447973">
                <a:tc>
                  <a:txBody>
                    <a:bodyPr/>
                    <a:lstStyle/>
                    <a:p>
                      <a:pPr algn="ctr">
                        <a:lnSpc>
                          <a:spcPct val="115000"/>
                        </a:lnSpc>
                        <a:spcAft>
                          <a:spcPts val="1000"/>
                        </a:spcAft>
                      </a:pPr>
                      <a:r>
                        <a:rPr lang="pt-BR" sz="1400">
                          <a:effectLst/>
                        </a:rPr>
                        <a:t>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nSpc>
                          <a:spcPct val="115000"/>
                        </a:lnSpc>
                        <a:spcAft>
                          <a:spcPts val="1000"/>
                        </a:spcAft>
                      </a:pPr>
                      <a:r>
                        <a:rPr lang="en-US" sz="1400">
                          <a:effectLst/>
                        </a:rPr>
                        <a:t>PM2.5 grav.</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dirty="0" smtClean="0">
                          <a:effectLst/>
                        </a:rPr>
                        <a:t>0,0</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dirty="0" smtClean="0">
                          <a:effectLst/>
                        </a:rPr>
                        <a:t>0,0</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53,8N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60,55N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a:effectLst/>
                        </a:rPr>
                        <a:t>34,25N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pt-BR" sz="1400" dirty="0">
                          <a:effectLst/>
                        </a:rPr>
                        <a:t>0</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extLst>
                  <a:ext uri="{0D108BD9-81ED-4DB2-BD59-A6C34878D82A}">
                    <a16:rowId xmlns:a16="http://schemas.microsoft.com/office/drawing/2014/main" val="86079254"/>
                  </a:ext>
                </a:extLst>
              </a:tr>
            </a:tbl>
          </a:graphicData>
        </a:graphic>
      </p:graphicFrame>
    </p:spTree>
    <p:extLst>
      <p:ext uri="{BB962C8B-B14F-4D97-AF65-F5344CB8AC3E}">
        <p14:creationId xmlns:p14="http://schemas.microsoft.com/office/powerpoint/2010/main" val="150302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732118"/>
            <a:ext cx="10058400" cy="1761700"/>
          </a:xfrm>
        </p:spPr>
        <p:txBody>
          <a:bodyPr>
            <a:normAutofit fontScale="90000"/>
          </a:bodyPr>
          <a:lstStyle/>
          <a:p>
            <a:r>
              <a:rPr lang="ro-RO" sz="2000" dirty="0" smtClean="0">
                <a:latin typeface="Times New Roman" panose="02020603050405020304" pitchFamily="18" charset="0"/>
                <a:cs typeface="Times New Roman" panose="02020603050405020304" pitchFamily="18" charset="0"/>
              </a:rPr>
              <a:t>Evoluţia </a:t>
            </a:r>
            <a:r>
              <a:rPr lang="ro-RO" sz="2000" dirty="0">
                <a:latin typeface="Times New Roman" panose="02020603050405020304" pitchFamily="18" charset="0"/>
                <a:cs typeface="Times New Roman" panose="02020603050405020304" pitchFamily="18" charset="0"/>
              </a:rPr>
              <a:t>concentraţiilor medii anuale ale tuturor indicatorilor monitorizaţi de staţia de trafic  BZ-2, în perioada 2017-2018 este prezentată în </a:t>
            </a:r>
            <a:r>
              <a:rPr lang="ro-RO" sz="2000" dirty="0" smtClean="0">
                <a:latin typeface="Times New Roman" panose="02020603050405020304" pitchFamily="18" charset="0"/>
                <a:cs typeface="Times New Roman" panose="02020603050405020304" pitchFamily="18" charset="0"/>
              </a:rPr>
              <a:t>tabelul și figura următoare:</a:t>
            </a:r>
            <a:r>
              <a:rPr lang="ro-RO" dirty="0"/>
              <a:t/>
            </a:r>
            <a:br>
              <a:rPr lang="ro-RO" dirty="0"/>
            </a:br>
            <a:r>
              <a:rPr lang="ro-RO" dirty="0"/>
              <a:t/>
            </a:r>
            <a:br>
              <a:rPr lang="ro-RO" dirty="0"/>
            </a:br>
            <a:endParaRPr lang="ro-RO" dirty="0"/>
          </a:p>
        </p:txBody>
      </p:sp>
      <p:pic>
        <p:nvPicPr>
          <p:cNvPr id="7" name="Content Placeholder 6"/>
          <p:cNvPicPr>
            <a:picLocks noGrp="1" noChangeAspect="1"/>
          </p:cNvPicPr>
          <p:nvPr>
            <p:ph sz="half" idx="2"/>
          </p:nvPr>
        </p:nvPicPr>
        <p:blipFill>
          <a:blip r:embed="rId2"/>
          <a:stretch>
            <a:fillRect/>
          </a:stretch>
        </p:blipFill>
        <p:spPr>
          <a:xfrm>
            <a:off x="6218238" y="1814945"/>
            <a:ext cx="4937125" cy="3699164"/>
          </a:xfrm>
          <a:prstGeom prst="rect">
            <a:avLst/>
          </a:prstGeom>
        </p:spPr>
      </p:pic>
      <p:sp>
        <p:nvSpPr>
          <p:cNvPr id="6" name="Rectangle 5"/>
          <p:cNvSpPr/>
          <p:nvPr/>
        </p:nvSpPr>
        <p:spPr>
          <a:xfrm>
            <a:off x="518319" y="5386334"/>
            <a:ext cx="6096000" cy="646331"/>
          </a:xfrm>
          <a:prstGeom prst="rect">
            <a:avLst/>
          </a:prstGeom>
        </p:spPr>
        <p:txBody>
          <a:bodyPr>
            <a:spAutoFit/>
          </a:bodyPr>
          <a:lstStyle/>
          <a:p>
            <a:r>
              <a:rPr lang="ro-RO" dirty="0"/>
              <a:t>Legendă: N-captură de date anuală care nu îndeplinește condițiile de calitate a datelor impuse prin Legea 104/2011</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556496843"/>
              </p:ext>
            </p:extLst>
          </p:nvPr>
        </p:nvGraphicFramePr>
        <p:xfrm>
          <a:off x="1096963" y="1814948"/>
          <a:ext cx="4938712" cy="3571387"/>
        </p:xfrm>
        <a:graphic>
          <a:graphicData uri="http://schemas.openxmlformats.org/drawingml/2006/table">
            <a:tbl>
              <a:tblPr firstRow="1" firstCol="1" bandRow="1">
                <a:tableStyleId>{5C22544A-7EE6-4342-B048-85BDC9FD1C3A}</a:tableStyleId>
              </a:tblPr>
              <a:tblGrid>
                <a:gridCol w="942495">
                  <a:extLst>
                    <a:ext uri="{9D8B030D-6E8A-4147-A177-3AD203B41FA5}">
                      <a16:colId xmlns:a16="http://schemas.microsoft.com/office/drawing/2014/main" val="2586867578"/>
                    </a:ext>
                  </a:extLst>
                </a:gridCol>
                <a:gridCol w="640185">
                  <a:extLst>
                    <a:ext uri="{9D8B030D-6E8A-4147-A177-3AD203B41FA5}">
                      <a16:colId xmlns:a16="http://schemas.microsoft.com/office/drawing/2014/main" val="767620113"/>
                    </a:ext>
                  </a:extLst>
                </a:gridCol>
                <a:gridCol w="856544">
                  <a:extLst>
                    <a:ext uri="{9D8B030D-6E8A-4147-A177-3AD203B41FA5}">
                      <a16:colId xmlns:a16="http://schemas.microsoft.com/office/drawing/2014/main" val="1486265429"/>
                    </a:ext>
                  </a:extLst>
                </a:gridCol>
                <a:gridCol w="859508">
                  <a:extLst>
                    <a:ext uri="{9D8B030D-6E8A-4147-A177-3AD203B41FA5}">
                      <a16:colId xmlns:a16="http://schemas.microsoft.com/office/drawing/2014/main" val="3585565434"/>
                    </a:ext>
                  </a:extLst>
                </a:gridCol>
                <a:gridCol w="819990">
                  <a:extLst>
                    <a:ext uri="{9D8B030D-6E8A-4147-A177-3AD203B41FA5}">
                      <a16:colId xmlns:a16="http://schemas.microsoft.com/office/drawing/2014/main" val="3836064579"/>
                    </a:ext>
                  </a:extLst>
                </a:gridCol>
                <a:gridCol w="819990">
                  <a:extLst>
                    <a:ext uri="{9D8B030D-6E8A-4147-A177-3AD203B41FA5}">
                      <a16:colId xmlns:a16="http://schemas.microsoft.com/office/drawing/2014/main" val="1898381357"/>
                    </a:ext>
                  </a:extLst>
                </a:gridCol>
              </a:tblGrid>
              <a:tr h="1119738">
                <a:tc>
                  <a:txBody>
                    <a:bodyPr/>
                    <a:lstStyle/>
                    <a:p>
                      <a:pPr algn="ctr">
                        <a:lnSpc>
                          <a:spcPct val="115000"/>
                        </a:lnSpc>
                        <a:spcAft>
                          <a:spcPts val="1000"/>
                        </a:spcAft>
                      </a:pPr>
                      <a:r>
                        <a:rPr lang="en-US" sz="1200">
                          <a:effectLst/>
                        </a:rPr>
                        <a:t>Indicator</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Tip stație</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0"/>
                        </a:spcAft>
                      </a:pPr>
                      <a:r>
                        <a:rPr lang="en-US" sz="1200">
                          <a:effectLst/>
                        </a:rPr>
                        <a:t>Valori medii anuale</a:t>
                      </a:r>
                      <a:endParaRPr lang="ro-RO" sz="1200">
                        <a:effectLst/>
                      </a:endParaRPr>
                    </a:p>
                    <a:p>
                      <a:pPr algn="ctr">
                        <a:lnSpc>
                          <a:spcPct val="115000"/>
                        </a:lnSpc>
                        <a:spcAft>
                          <a:spcPts val="0"/>
                        </a:spcAft>
                      </a:pPr>
                      <a:r>
                        <a:rPr lang="en-US" sz="1200">
                          <a:effectLst/>
                        </a:rPr>
                        <a:t>2016</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0"/>
                        </a:spcAft>
                      </a:pPr>
                      <a:r>
                        <a:rPr lang="en-US" sz="1200">
                          <a:effectLst/>
                        </a:rPr>
                        <a:t>Valori medii anuale</a:t>
                      </a:r>
                      <a:endParaRPr lang="ro-RO" sz="1200">
                        <a:effectLst/>
                      </a:endParaRPr>
                    </a:p>
                    <a:p>
                      <a:pPr algn="ctr">
                        <a:lnSpc>
                          <a:spcPct val="115000"/>
                        </a:lnSpc>
                        <a:spcAft>
                          <a:spcPts val="0"/>
                        </a:spcAft>
                      </a:pPr>
                      <a:r>
                        <a:rPr lang="en-US" sz="1200">
                          <a:effectLst/>
                        </a:rPr>
                        <a:t>2017</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0"/>
                        </a:spcAft>
                      </a:pPr>
                      <a:r>
                        <a:rPr lang="en-US" sz="1200">
                          <a:effectLst/>
                        </a:rPr>
                        <a:t>Valori medii anuale 2018</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0"/>
                        </a:spcAft>
                      </a:pPr>
                      <a:r>
                        <a:rPr lang="en-US" sz="1200">
                          <a:effectLst/>
                        </a:rPr>
                        <a:t>Valori medii sem. I 2019</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94139770"/>
                  </a:ext>
                </a:extLst>
              </a:tr>
              <a:tr h="449517">
                <a:tc>
                  <a:txBody>
                    <a:bodyPr/>
                    <a:lstStyle/>
                    <a:p>
                      <a:pPr>
                        <a:lnSpc>
                          <a:spcPct val="115000"/>
                        </a:lnSpc>
                        <a:spcAft>
                          <a:spcPts val="1000"/>
                        </a:spcAft>
                      </a:pPr>
                      <a:r>
                        <a:rPr lang="en-US" sz="1200">
                          <a:effectLst/>
                        </a:rPr>
                        <a:t>SO</a:t>
                      </a:r>
                      <a:r>
                        <a:rPr lang="en-US" sz="1200" baseline="-25000">
                          <a:effectLst/>
                        </a:rPr>
                        <a:t>2</a:t>
                      </a:r>
                      <a:r>
                        <a:rPr lang="en-US" sz="1200">
                          <a:effectLst/>
                        </a:rPr>
                        <a:t>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13,84N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8,58</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8,33</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2462130295"/>
                  </a:ext>
                </a:extLst>
              </a:tr>
              <a:tr h="449517">
                <a:tc>
                  <a:txBody>
                    <a:bodyPr/>
                    <a:lstStyle/>
                    <a:p>
                      <a:pPr>
                        <a:lnSpc>
                          <a:spcPct val="115000"/>
                        </a:lnSpc>
                        <a:spcAft>
                          <a:spcPts val="1000"/>
                        </a:spcAft>
                      </a:pPr>
                      <a:r>
                        <a:rPr lang="en-US" sz="1200">
                          <a:effectLst/>
                        </a:rPr>
                        <a:t>NO</a:t>
                      </a:r>
                      <a:r>
                        <a:rPr lang="en-US" sz="1200" baseline="-25000">
                          <a:effectLst/>
                        </a:rPr>
                        <a:t>2</a:t>
                      </a:r>
                      <a:r>
                        <a:rPr lang="en-US" sz="1200">
                          <a:effectLst/>
                        </a:rPr>
                        <a:t>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31N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30,89</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36,28</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30,11</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126870326"/>
                  </a:ext>
                </a:extLst>
              </a:tr>
              <a:tr h="551549">
                <a:tc>
                  <a:txBody>
                    <a:bodyPr/>
                    <a:lstStyle/>
                    <a:p>
                      <a:pPr>
                        <a:lnSpc>
                          <a:spcPct val="115000"/>
                        </a:lnSpc>
                        <a:spcAft>
                          <a:spcPts val="1000"/>
                        </a:spcAft>
                      </a:pPr>
                      <a:r>
                        <a:rPr lang="en-US" sz="1200">
                          <a:effectLst/>
                        </a:rPr>
                        <a:t>Benzen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1,9N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1,71</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1,92</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1805462899"/>
                  </a:ext>
                </a:extLst>
              </a:tr>
              <a:tr h="449517">
                <a:tc>
                  <a:txBody>
                    <a:bodyPr/>
                    <a:lstStyle/>
                    <a:p>
                      <a:pPr>
                        <a:lnSpc>
                          <a:spcPct val="115000"/>
                        </a:lnSpc>
                        <a:spcAft>
                          <a:spcPts val="1000"/>
                        </a:spcAft>
                      </a:pPr>
                      <a:r>
                        <a:rPr lang="en-US" sz="1200">
                          <a:effectLst/>
                        </a:rPr>
                        <a:t>CO (mg/mc)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1,16N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0,73</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0,62</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984235485"/>
                  </a:ext>
                </a:extLst>
              </a:tr>
              <a:tr h="551549">
                <a:tc>
                  <a:txBody>
                    <a:bodyPr/>
                    <a:lstStyle/>
                    <a:p>
                      <a:pPr>
                        <a:lnSpc>
                          <a:spcPct val="115000"/>
                        </a:lnSpc>
                        <a:spcAft>
                          <a:spcPts val="1000"/>
                        </a:spcAft>
                      </a:pPr>
                      <a:r>
                        <a:rPr lang="en-US" sz="1200">
                          <a:effectLst/>
                        </a:rPr>
                        <a:t>PM</a:t>
                      </a:r>
                      <a:r>
                        <a:rPr lang="en-US" sz="1200" baseline="-25000">
                          <a:effectLst/>
                        </a:rPr>
                        <a:t>10</a:t>
                      </a:r>
                      <a:r>
                        <a:rPr lang="en-US" sz="1200">
                          <a:effectLst/>
                        </a:rPr>
                        <a:t> grv (μg/mc)</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nchor="ctr"/>
                </a:tc>
                <a:tc>
                  <a:txBody>
                    <a:bodyPr/>
                    <a:lstStyle/>
                    <a:p>
                      <a:pPr algn="ctr">
                        <a:lnSpc>
                          <a:spcPct val="115000"/>
                        </a:lnSpc>
                        <a:spcAft>
                          <a:spcPts val="1000"/>
                        </a:spcAft>
                      </a:pPr>
                      <a:r>
                        <a:rPr lang="en-US" sz="1200">
                          <a:effectLst/>
                        </a:rPr>
                        <a:t>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20,77N</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a:effectLst/>
                        </a:rPr>
                        <a:t>15,38</a:t>
                      </a:r>
                      <a:endParaRPr lang="ro-RO" sz="120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tc>
                  <a:txBody>
                    <a:bodyPr/>
                    <a:lstStyle/>
                    <a:p>
                      <a:pPr algn="ctr">
                        <a:lnSpc>
                          <a:spcPct val="115000"/>
                        </a:lnSpc>
                        <a:spcAft>
                          <a:spcPts val="1000"/>
                        </a:spcAft>
                      </a:pPr>
                      <a:r>
                        <a:rPr lang="en-US" sz="1200" dirty="0">
                          <a:effectLst/>
                        </a:rPr>
                        <a:t>14,54</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73" marR="33673" marT="0" marB="0"/>
                </a:tc>
                <a:extLst>
                  <a:ext uri="{0D108BD9-81ED-4DB2-BD59-A6C34878D82A}">
                    <a16:rowId xmlns:a16="http://schemas.microsoft.com/office/drawing/2014/main" val="3547820497"/>
                  </a:ext>
                </a:extLst>
              </a:tr>
            </a:tbl>
          </a:graphicData>
        </a:graphic>
      </p:graphicFrame>
    </p:spTree>
    <p:extLst>
      <p:ext uri="{BB962C8B-B14F-4D97-AF65-F5344CB8AC3E}">
        <p14:creationId xmlns:p14="http://schemas.microsoft.com/office/powerpoint/2010/main" val="172168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37161"/>
          </a:xfrm>
        </p:spPr>
        <p:txBody>
          <a:bodyPr>
            <a:normAutofit fontScale="90000"/>
          </a:bodyPr>
          <a:lstStyle/>
          <a:p>
            <a:endParaRPr lang="ro-RO" dirty="0"/>
          </a:p>
        </p:txBody>
      </p:sp>
      <p:sp>
        <p:nvSpPr>
          <p:cNvPr id="4" name="Text Placeholder 3"/>
          <p:cNvSpPr>
            <a:spLocks noGrp="1"/>
          </p:cNvSpPr>
          <p:nvPr>
            <p:ph type="body" sz="half" idx="2"/>
          </p:nvPr>
        </p:nvSpPr>
        <p:spPr>
          <a:xfrm>
            <a:off x="457200" y="900545"/>
            <a:ext cx="3200400" cy="5404659"/>
          </a:xfrm>
        </p:spPr>
        <p:txBody>
          <a:bodyPr>
            <a:normAutofit/>
          </a:bodyPr>
          <a:lstStyle/>
          <a:p>
            <a:pPr algn="just"/>
            <a:r>
              <a:rPr lang="ro-RO" dirty="0">
                <a:latin typeface="Times New Roman" panose="02020603050405020304" pitchFamily="18" charset="0"/>
                <a:cs typeface="Times New Roman" panose="02020603050405020304" pitchFamily="18" charset="0"/>
              </a:rPr>
              <a:t>Stația BZ2 a intrat in revizie generală din ianuarie 2016, conform contractului subsecvent de servicii nr. 55/2015 și a fost pusă în funcțiune în luna aprile 2016. Pe parcursul anului 2016, la STAȚIA BZ2, majoritatea analizoarelor nu au funcționat, iar cele care au funcționat spre sfârșitul anului, au înregistrat o captură de date mică. În anul 2017, doar pentru indicatorul NO2 s-a înregistrat o captură de date care să îndeplinească obiectivul de calitate a datelor, conform Legii 104/2011. În anul 2018, toate analizoarele au funcționat, existând captură de date suficientă, conform Legii 104/2011.</a:t>
            </a:r>
            <a:br>
              <a:rPr lang="ro-RO" dirty="0">
                <a:latin typeface="Times New Roman" panose="02020603050405020304" pitchFamily="18" charset="0"/>
                <a:cs typeface="Times New Roman" panose="02020603050405020304" pitchFamily="18" charset="0"/>
              </a:rPr>
            </a:br>
            <a:r>
              <a:rPr lang="ro-RO" dirty="0">
                <a:latin typeface="Times New Roman" panose="02020603050405020304" pitchFamily="18" charset="0"/>
                <a:cs typeface="Times New Roman" panose="02020603050405020304" pitchFamily="18" charset="0"/>
              </a:rPr>
              <a:t>Analiza cantitativă comparativă a capturilor de date  realizate la stația automată de monitorizare a calității aerului înconjurător  BZ-2 în anul </a:t>
            </a:r>
            <a:r>
              <a:rPr lang="ro-RO" dirty="0" smtClean="0">
                <a:latin typeface="Times New Roman" panose="02020603050405020304" pitchFamily="18" charset="0"/>
                <a:cs typeface="Times New Roman" panose="02020603050405020304" pitchFamily="18" charset="0"/>
              </a:rPr>
              <a:t>2018, </a:t>
            </a:r>
            <a:r>
              <a:rPr lang="ro-RO" dirty="0">
                <a:latin typeface="Times New Roman" panose="02020603050405020304" pitchFamily="18" charset="0"/>
                <a:cs typeface="Times New Roman" panose="02020603050405020304" pitchFamily="18" charset="0"/>
              </a:rPr>
              <a:t>comparativ cu anii 2016 și 2017 este prezentată în tabelul </a:t>
            </a:r>
            <a:r>
              <a:rPr lang="ro-RO" dirty="0" smtClean="0">
                <a:latin typeface="Times New Roman" panose="02020603050405020304" pitchFamily="18" charset="0"/>
                <a:cs typeface="Times New Roman" panose="02020603050405020304" pitchFamily="18" charset="0"/>
              </a:rPr>
              <a:t>alăturat:</a:t>
            </a:r>
            <a:endParaRPr lang="ro-RO" dirty="0">
              <a:latin typeface="Times New Roman" panose="02020603050405020304" pitchFamily="18" charset="0"/>
              <a:cs typeface="Times New Roman" panose="02020603050405020304" pitchFamily="18" charset="0"/>
            </a:endParaRPr>
          </a:p>
        </p:txBody>
      </p:sp>
      <p:sp>
        <p:nvSpPr>
          <p:cNvPr id="6" name="Rectangle 5"/>
          <p:cNvSpPr/>
          <p:nvPr/>
        </p:nvSpPr>
        <p:spPr>
          <a:xfrm>
            <a:off x="5389418" y="5461108"/>
            <a:ext cx="6096000" cy="646331"/>
          </a:xfrm>
          <a:prstGeom prst="rect">
            <a:avLst/>
          </a:prstGeom>
        </p:spPr>
        <p:txBody>
          <a:bodyPr>
            <a:spAutoFit/>
          </a:bodyPr>
          <a:lstStyle/>
          <a:p>
            <a:r>
              <a:rPr lang="ro-RO" dirty="0"/>
              <a:t>Legendă: N-captură de date anuală care nu îndeplinește condițiile de calitate a datelor impuse prin Legea 104/2011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99239366"/>
              </p:ext>
            </p:extLst>
          </p:nvPr>
        </p:nvGraphicFramePr>
        <p:xfrm>
          <a:off x="4800600" y="900545"/>
          <a:ext cx="6492876" cy="4560562"/>
        </p:xfrm>
        <a:graphic>
          <a:graphicData uri="http://schemas.openxmlformats.org/drawingml/2006/table">
            <a:tbl>
              <a:tblPr firstRow="1" firstCol="1" bandRow="1">
                <a:tableStyleId>{5C22544A-7EE6-4342-B048-85BDC9FD1C3A}</a:tableStyleId>
              </a:tblPr>
              <a:tblGrid>
                <a:gridCol w="1083012">
                  <a:extLst>
                    <a:ext uri="{9D8B030D-6E8A-4147-A177-3AD203B41FA5}">
                      <a16:colId xmlns:a16="http://schemas.microsoft.com/office/drawing/2014/main" val="4272211772"/>
                    </a:ext>
                  </a:extLst>
                </a:gridCol>
                <a:gridCol w="1083012">
                  <a:extLst>
                    <a:ext uri="{9D8B030D-6E8A-4147-A177-3AD203B41FA5}">
                      <a16:colId xmlns:a16="http://schemas.microsoft.com/office/drawing/2014/main" val="2224641863"/>
                    </a:ext>
                  </a:extLst>
                </a:gridCol>
                <a:gridCol w="1081713">
                  <a:extLst>
                    <a:ext uri="{9D8B030D-6E8A-4147-A177-3AD203B41FA5}">
                      <a16:colId xmlns:a16="http://schemas.microsoft.com/office/drawing/2014/main" val="2229326264"/>
                    </a:ext>
                  </a:extLst>
                </a:gridCol>
                <a:gridCol w="1081713">
                  <a:extLst>
                    <a:ext uri="{9D8B030D-6E8A-4147-A177-3AD203B41FA5}">
                      <a16:colId xmlns:a16="http://schemas.microsoft.com/office/drawing/2014/main" val="4018420969"/>
                    </a:ext>
                  </a:extLst>
                </a:gridCol>
                <a:gridCol w="1081713">
                  <a:extLst>
                    <a:ext uri="{9D8B030D-6E8A-4147-A177-3AD203B41FA5}">
                      <a16:colId xmlns:a16="http://schemas.microsoft.com/office/drawing/2014/main" val="1450076339"/>
                    </a:ext>
                  </a:extLst>
                </a:gridCol>
                <a:gridCol w="1081713">
                  <a:extLst>
                    <a:ext uri="{9D8B030D-6E8A-4147-A177-3AD203B41FA5}">
                      <a16:colId xmlns:a16="http://schemas.microsoft.com/office/drawing/2014/main" val="61793023"/>
                    </a:ext>
                  </a:extLst>
                </a:gridCol>
              </a:tblGrid>
              <a:tr h="1481697">
                <a:tc>
                  <a:txBody>
                    <a:bodyPr/>
                    <a:lstStyle/>
                    <a:p>
                      <a:pPr algn="ctr">
                        <a:lnSpc>
                          <a:spcPct val="115000"/>
                        </a:lnSpc>
                        <a:spcAft>
                          <a:spcPts val="1000"/>
                        </a:spcAft>
                      </a:pPr>
                      <a:r>
                        <a:rPr lang="en-US" sz="1400">
                          <a:effectLst/>
                        </a:rPr>
                        <a:t>Nr.Crt.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Indicator Determinat</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Captură  Date 2016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Captură  Date 2017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Captură Date 2018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Captură Date sem. I 2019 (%)</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extLst>
                  <a:ext uri="{0D108BD9-81ED-4DB2-BD59-A6C34878D82A}">
                    <a16:rowId xmlns:a16="http://schemas.microsoft.com/office/drawing/2014/main" val="233402614"/>
                  </a:ext>
                </a:extLst>
              </a:tr>
              <a:tr h="615773">
                <a:tc>
                  <a:txBody>
                    <a:bodyPr/>
                    <a:lstStyle/>
                    <a:p>
                      <a:pPr algn="ctr">
                        <a:lnSpc>
                          <a:spcPct val="115000"/>
                        </a:lnSpc>
                        <a:spcAft>
                          <a:spcPts val="1000"/>
                        </a:spcAft>
                      </a:pPr>
                      <a:r>
                        <a:rPr lang="en-US" sz="1400">
                          <a:effectLst/>
                        </a:rPr>
                        <a:t>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SO2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15,29N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94,59</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95,76</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extLst>
                  <a:ext uri="{0D108BD9-81ED-4DB2-BD59-A6C34878D82A}">
                    <a16:rowId xmlns:a16="http://schemas.microsoft.com/office/drawing/2014/main" val="3080327641"/>
                  </a:ext>
                </a:extLst>
              </a:tr>
              <a:tr h="615773">
                <a:tc>
                  <a:txBody>
                    <a:bodyPr/>
                    <a:lstStyle/>
                    <a:p>
                      <a:pPr algn="ctr">
                        <a:lnSpc>
                          <a:spcPct val="115000"/>
                        </a:lnSpc>
                        <a:spcAft>
                          <a:spcPts val="1000"/>
                        </a:spcAft>
                      </a:pPr>
                      <a:r>
                        <a:rPr lang="en-US" sz="1400">
                          <a:effectLst/>
                        </a:rPr>
                        <a:t>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NO2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17N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92,01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93,70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95,76</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extLst>
                  <a:ext uri="{0D108BD9-81ED-4DB2-BD59-A6C34878D82A}">
                    <a16:rowId xmlns:a16="http://schemas.microsoft.com/office/drawing/2014/main" val="2653032093"/>
                  </a:ext>
                </a:extLst>
              </a:tr>
              <a:tr h="615773">
                <a:tc>
                  <a:txBody>
                    <a:bodyPr/>
                    <a:lstStyle/>
                    <a:p>
                      <a:pPr algn="ctr">
                        <a:lnSpc>
                          <a:spcPct val="115000"/>
                        </a:lnSpc>
                        <a:spcAft>
                          <a:spcPts val="1000"/>
                        </a:spcAft>
                      </a:pPr>
                      <a:r>
                        <a:rPr lang="en-US" sz="1400">
                          <a:effectLst/>
                        </a:rPr>
                        <a:t>3.</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Benzen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53,70N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95,24</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98,53</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extLst>
                  <a:ext uri="{0D108BD9-81ED-4DB2-BD59-A6C34878D82A}">
                    <a16:rowId xmlns:a16="http://schemas.microsoft.com/office/drawing/2014/main" val="2827214496"/>
                  </a:ext>
                </a:extLst>
              </a:tr>
              <a:tr h="615773">
                <a:tc>
                  <a:txBody>
                    <a:bodyPr/>
                    <a:lstStyle/>
                    <a:p>
                      <a:pPr algn="ctr">
                        <a:lnSpc>
                          <a:spcPct val="115000"/>
                        </a:lnSpc>
                        <a:spcAft>
                          <a:spcPts val="1000"/>
                        </a:spcAft>
                      </a:pPr>
                      <a:r>
                        <a:rPr lang="en-US" sz="1400">
                          <a:effectLst/>
                        </a:rPr>
                        <a:t>4.</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CO</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0,2N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15,27N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94,18</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95,42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extLst>
                  <a:ext uri="{0D108BD9-81ED-4DB2-BD59-A6C34878D82A}">
                    <a16:rowId xmlns:a16="http://schemas.microsoft.com/office/drawing/2014/main" val="279818350"/>
                  </a:ext>
                </a:extLst>
              </a:tr>
              <a:tr h="615773">
                <a:tc>
                  <a:txBody>
                    <a:bodyPr/>
                    <a:lstStyle/>
                    <a:p>
                      <a:pPr algn="ctr">
                        <a:lnSpc>
                          <a:spcPct val="115000"/>
                        </a:lnSpc>
                        <a:spcAft>
                          <a:spcPts val="1000"/>
                        </a:spcAft>
                      </a:pPr>
                      <a:r>
                        <a:rPr lang="en-US" sz="1400">
                          <a:effectLst/>
                        </a:rPr>
                        <a:t>5.</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PM10grv</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nchor="ctr"/>
                </a:tc>
                <a:tc>
                  <a:txBody>
                    <a:bodyPr/>
                    <a:lstStyle/>
                    <a:p>
                      <a:pPr algn="ctr">
                        <a:lnSpc>
                          <a:spcPct val="115000"/>
                        </a:lnSpc>
                        <a:spcAft>
                          <a:spcPts val="1000"/>
                        </a:spcAft>
                      </a:pPr>
                      <a:r>
                        <a:rPr lang="en-US" sz="1400">
                          <a:effectLst/>
                        </a:rPr>
                        <a:t>9,87N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a:effectLst/>
                        </a:rPr>
                        <a:t>95,62</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tc>
                  <a:txBody>
                    <a:bodyPr/>
                    <a:lstStyle/>
                    <a:p>
                      <a:pPr algn="ctr">
                        <a:lnSpc>
                          <a:spcPct val="115000"/>
                        </a:lnSpc>
                        <a:spcAft>
                          <a:spcPts val="1000"/>
                        </a:spcAft>
                      </a:pPr>
                      <a:r>
                        <a:rPr lang="en-US" sz="1400" dirty="0">
                          <a:effectLst/>
                        </a:rPr>
                        <a:t>96,13</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270" marR="44270" marT="0" marB="0"/>
                </a:tc>
                <a:extLst>
                  <a:ext uri="{0D108BD9-81ED-4DB2-BD59-A6C34878D82A}">
                    <a16:rowId xmlns:a16="http://schemas.microsoft.com/office/drawing/2014/main" val="1595598341"/>
                  </a:ext>
                </a:extLst>
              </a:tr>
            </a:tbl>
          </a:graphicData>
        </a:graphic>
      </p:graphicFrame>
    </p:spTree>
    <p:extLst>
      <p:ext uri="{BB962C8B-B14F-4D97-AF65-F5344CB8AC3E}">
        <p14:creationId xmlns:p14="http://schemas.microsoft.com/office/powerpoint/2010/main" val="401128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37161"/>
          </a:xfrm>
        </p:spPr>
        <p:txBody>
          <a:bodyPr>
            <a:normAutofit fontScale="90000"/>
          </a:bodyPr>
          <a:lstStyle/>
          <a:p>
            <a:endParaRPr lang="ro-R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7036372"/>
              </p:ext>
            </p:extLst>
          </p:nvPr>
        </p:nvGraphicFramePr>
        <p:xfrm>
          <a:off x="4641273" y="1246909"/>
          <a:ext cx="7051963" cy="4156363"/>
        </p:xfrm>
        <a:graphic>
          <a:graphicData uri="http://schemas.openxmlformats.org/drawingml/2006/table">
            <a:tbl>
              <a:tblPr firstRow="1" firstCol="1" bandRow="1">
                <a:tableStyleId>{5C22544A-7EE6-4342-B048-85BDC9FD1C3A}</a:tableStyleId>
              </a:tblPr>
              <a:tblGrid>
                <a:gridCol w="918437">
                  <a:extLst>
                    <a:ext uri="{9D8B030D-6E8A-4147-A177-3AD203B41FA5}">
                      <a16:colId xmlns:a16="http://schemas.microsoft.com/office/drawing/2014/main" val="1552489002"/>
                    </a:ext>
                  </a:extLst>
                </a:gridCol>
                <a:gridCol w="2661426">
                  <a:extLst>
                    <a:ext uri="{9D8B030D-6E8A-4147-A177-3AD203B41FA5}">
                      <a16:colId xmlns:a16="http://schemas.microsoft.com/office/drawing/2014/main" val="3340966345"/>
                    </a:ext>
                  </a:extLst>
                </a:gridCol>
                <a:gridCol w="3472100">
                  <a:extLst>
                    <a:ext uri="{9D8B030D-6E8A-4147-A177-3AD203B41FA5}">
                      <a16:colId xmlns:a16="http://schemas.microsoft.com/office/drawing/2014/main" val="2574885604"/>
                    </a:ext>
                  </a:extLst>
                </a:gridCol>
              </a:tblGrid>
              <a:tr h="966563">
                <a:tc>
                  <a:txBody>
                    <a:bodyPr/>
                    <a:lstStyle/>
                    <a:p>
                      <a:pPr algn="ctr">
                        <a:lnSpc>
                          <a:spcPct val="115000"/>
                        </a:lnSpc>
                        <a:spcAft>
                          <a:spcPts val="600"/>
                        </a:spcAft>
                      </a:pPr>
                      <a:r>
                        <a:rPr lang="en-US" sz="1400">
                          <a:effectLst/>
                        </a:rPr>
                        <a:t>AN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Nr. depăşiri ale valorii țintă pentru protecția sănătății populației Ozon</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Nr. maxim de depăşiri ale valorii țintă pentru protecția sănătății populației, conform Legii 104/2011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8850504"/>
                  </a:ext>
                </a:extLst>
              </a:tr>
              <a:tr h="637960">
                <a:tc>
                  <a:txBody>
                    <a:bodyPr/>
                    <a:lstStyle/>
                    <a:p>
                      <a:pPr algn="ctr">
                        <a:lnSpc>
                          <a:spcPct val="115000"/>
                        </a:lnSpc>
                        <a:spcAft>
                          <a:spcPts val="600"/>
                        </a:spcAft>
                      </a:pPr>
                      <a:r>
                        <a:rPr lang="en-US" sz="1400">
                          <a:effectLst/>
                        </a:rPr>
                        <a:t>2014</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25 de zile pe an calendaristic, mediat pe 3 ani</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9985"/>
                  </a:ext>
                </a:extLst>
              </a:tr>
              <a:tr h="637960">
                <a:tc>
                  <a:txBody>
                    <a:bodyPr/>
                    <a:lstStyle/>
                    <a:p>
                      <a:pPr algn="ctr">
                        <a:lnSpc>
                          <a:spcPct val="115000"/>
                        </a:lnSpc>
                        <a:spcAft>
                          <a:spcPts val="600"/>
                        </a:spcAft>
                      </a:pPr>
                      <a:r>
                        <a:rPr lang="en-US" sz="1400">
                          <a:effectLst/>
                        </a:rPr>
                        <a:t>2015</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25 de zile pe an calendaristic, mediat pe 3 ani</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0369220"/>
                  </a:ext>
                </a:extLst>
              </a:tr>
              <a:tr h="637960">
                <a:tc>
                  <a:txBody>
                    <a:bodyPr/>
                    <a:lstStyle/>
                    <a:p>
                      <a:pPr algn="ctr">
                        <a:lnSpc>
                          <a:spcPct val="115000"/>
                        </a:lnSpc>
                        <a:spcAft>
                          <a:spcPts val="600"/>
                        </a:spcAft>
                      </a:pPr>
                      <a:r>
                        <a:rPr lang="en-US" sz="1400">
                          <a:effectLst/>
                        </a:rPr>
                        <a:t>2016</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25 de zile pe an calendaristic, mediat pe 3 ani</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3882333"/>
                  </a:ext>
                </a:extLst>
              </a:tr>
              <a:tr h="637960">
                <a:tc>
                  <a:txBody>
                    <a:bodyPr/>
                    <a:lstStyle/>
                    <a:p>
                      <a:pPr algn="ctr">
                        <a:lnSpc>
                          <a:spcPct val="115000"/>
                        </a:lnSpc>
                        <a:spcAft>
                          <a:spcPts val="600"/>
                        </a:spcAft>
                      </a:pPr>
                      <a:r>
                        <a:rPr lang="en-US" sz="1400">
                          <a:effectLst/>
                        </a:rPr>
                        <a:t>2017</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0</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25 de zile pe an calendaristic, mediat pe 3 ani</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5559541"/>
                  </a:ext>
                </a:extLst>
              </a:tr>
              <a:tr h="637960">
                <a:tc>
                  <a:txBody>
                    <a:bodyPr/>
                    <a:lstStyle/>
                    <a:p>
                      <a:pPr algn="ctr">
                        <a:lnSpc>
                          <a:spcPct val="115000"/>
                        </a:lnSpc>
                        <a:spcAft>
                          <a:spcPts val="600"/>
                        </a:spcAft>
                      </a:pPr>
                      <a:r>
                        <a:rPr lang="en-US" sz="1400">
                          <a:effectLst/>
                        </a:rPr>
                        <a:t>2018</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a:effectLst/>
                        </a:rPr>
                        <a:t>1</a:t>
                      </a:r>
                      <a:endParaRPr lang="ro-R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400" dirty="0">
                          <a:effectLst/>
                        </a:rPr>
                        <a:t>25 de </a:t>
                      </a:r>
                      <a:r>
                        <a:rPr lang="en-US" sz="1400" dirty="0" err="1">
                          <a:effectLst/>
                        </a:rPr>
                        <a:t>zile</a:t>
                      </a:r>
                      <a:r>
                        <a:rPr lang="en-US" sz="1400" dirty="0">
                          <a:effectLst/>
                        </a:rPr>
                        <a:t> </a:t>
                      </a:r>
                      <a:r>
                        <a:rPr lang="en-US" sz="1400" dirty="0" err="1">
                          <a:effectLst/>
                        </a:rPr>
                        <a:t>pe</a:t>
                      </a:r>
                      <a:r>
                        <a:rPr lang="en-US" sz="1400" dirty="0">
                          <a:effectLst/>
                        </a:rPr>
                        <a:t> an </a:t>
                      </a:r>
                      <a:r>
                        <a:rPr lang="en-US" sz="1400" dirty="0" err="1">
                          <a:effectLst/>
                        </a:rPr>
                        <a:t>calendaristic</a:t>
                      </a:r>
                      <a:r>
                        <a:rPr lang="en-US" sz="1400" dirty="0">
                          <a:effectLst/>
                        </a:rPr>
                        <a:t>, </a:t>
                      </a:r>
                      <a:r>
                        <a:rPr lang="en-US" sz="1400" dirty="0" err="1">
                          <a:effectLst/>
                        </a:rPr>
                        <a:t>mediat</a:t>
                      </a:r>
                      <a:r>
                        <a:rPr lang="en-US" sz="1400" dirty="0">
                          <a:effectLst/>
                        </a:rPr>
                        <a:t> </a:t>
                      </a:r>
                      <a:r>
                        <a:rPr lang="en-US" sz="1400" dirty="0" err="1">
                          <a:effectLst/>
                        </a:rPr>
                        <a:t>pe</a:t>
                      </a:r>
                      <a:r>
                        <a:rPr lang="en-US" sz="1400" dirty="0">
                          <a:effectLst/>
                        </a:rPr>
                        <a:t> 3 </a:t>
                      </a:r>
                      <a:r>
                        <a:rPr lang="en-US" sz="1400" dirty="0" err="1">
                          <a:effectLst/>
                        </a:rPr>
                        <a:t>ani</a:t>
                      </a:r>
                      <a:endParaRPr lang="ro-R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8790302"/>
                  </a:ext>
                </a:extLst>
              </a:tr>
            </a:tbl>
          </a:graphicData>
        </a:graphic>
      </p:graphicFrame>
      <p:sp>
        <p:nvSpPr>
          <p:cNvPr id="4" name="Text Placeholder 3"/>
          <p:cNvSpPr>
            <a:spLocks noGrp="1"/>
          </p:cNvSpPr>
          <p:nvPr>
            <p:ph type="body" sz="half" idx="2"/>
          </p:nvPr>
        </p:nvSpPr>
        <p:spPr>
          <a:xfrm>
            <a:off x="457200" y="731520"/>
            <a:ext cx="3200400" cy="5573684"/>
          </a:xfrm>
        </p:spPr>
        <p:txBody>
          <a:bodyPr/>
          <a:lstStyle/>
          <a:p>
            <a:r>
              <a:rPr lang="ro-RO" dirty="0"/>
              <a:t>Din analiza datelor furnizate de staţia automată de monitorizare a calităţii aerului BZ-1, în cursul anului 2018 se constată că  pentru indicatorii SO2, CO, Benzen, NO2, PM10grv și PM2,5grv nu s-au înregistrat depăşiri ale valorilor limită şi a valorii ţintă. </a:t>
            </a:r>
          </a:p>
          <a:p>
            <a:r>
              <a:rPr lang="ro-RO" dirty="0"/>
              <a:t>În cazul indicatorului Ozon, în anul 2018 a fost înregistrată o depăşire a valorii țintă pentru protecția sănătății umane, valoarea maximă zilnică a mediilor pe 8 ore alegându-se prin examinarea mediilor mobile pe 8 ore, calculate pe baza datelor orare și actualizate din oră în oră, cauzată, în principal, de existența condițiilor favorabile pentru producerea și acumularea de ozon și a dispersiei scăzute.</a:t>
            </a:r>
          </a:p>
          <a:p>
            <a:r>
              <a:rPr lang="ro-RO" dirty="0"/>
              <a:t>Variația numărului de depăşiri ale valorii țintă pentru protecția sănătății umane la Ozon, la stația BZ-1, în perioada 2014-2018, este prezentată în </a:t>
            </a:r>
            <a:r>
              <a:rPr lang="ro-RO" dirty="0" smtClean="0"/>
              <a:t>tabelul alăturat:</a:t>
            </a:r>
            <a:endParaRPr lang="ro-RO" dirty="0"/>
          </a:p>
        </p:txBody>
      </p:sp>
    </p:spTree>
    <p:extLst>
      <p:ext uri="{BB962C8B-B14F-4D97-AF65-F5344CB8AC3E}">
        <p14:creationId xmlns:p14="http://schemas.microsoft.com/office/powerpoint/2010/main" val="137734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37161"/>
          </a:xfrm>
        </p:spPr>
        <p:txBody>
          <a:bodyPr>
            <a:normAutofit fontScale="90000"/>
          </a:bodyPr>
          <a:lstStyle/>
          <a:p>
            <a:endParaRPr lang="ro-R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3580581"/>
              </p:ext>
            </p:extLst>
          </p:nvPr>
        </p:nvGraphicFramePr>
        <p:xfrm>
          <a:off x="5126181" y="2050473"/>
          <a:ext cx="5888183" cy="2507672"/>
        </p:xfrm>
        <a:graphic>
          <a:graphicData uri="http://schemas.openxmlformats.org/drawingml/2006/table">
            <a:tbl>
              <a:tblPr firstRow="1" firstCol="1" bandRow="1">
                <a:tableStyleId>{5C22544A-7EE6-4342-B048-85BDC9FD1C3A}</a:tableStyleId>
              </a:tblPr>
              <a:tblGrid>
                <a:gridCol w="1213537">
                  <a:extLst>
                    <a:ext uri="{9D8B030D-6E8A-4147-A177-3AD203B41FA5}">
                      <a16:colId xmlns:a16="http://schemas.microsoft.com/office/drawing/2014/main" val="2858163040"/>
                    </a:ext>
                  </a:extLst>
                </a:gridCol>
                <a:gridCol w="1733083">
                  <a:extLst>
                    <a:ext uri="{9D8B030D-6E8A-4147-A177-3AD203B41FA5}">
                      <a16:colId xmlns:a16="http://schemas.microsoft.com/office/drawing/2014/main" val="2657713075"/>
                    </a:ext>
                  </a:extLst>
                </a:gridCol>
                <a:gridCol w="2941563">
                  <a:extLst>
                    <a:ext uri="{9D8B030D-6E8A-4147-A177-3AD203B41FA5}">
                      <a16:colId xmlns:a16="http://schemas.microsoft.com/office/drawing/2014/main" val="3790550508"/>
                    </a:ext>
                  </a:extLst>
                </a:gridCol>
              </a:tblGrid>
              <a:tr h="1894953">
                <a:tc>
                  <a:txBody>
                    <a:bodyPr/>
                    <a:lstStyle/>
                    <a:p>
                      <a:pPr algn="ctr">
                        <a:lnSpc>
                          <a:spcPct val="115000"/>
                        </a:lnSpc>
                        <a:spcAft>
                          <a:spcPts val="600"/>
                        </a:spcAft>
                      </a:pPr>
                      <a:r>
                        <a:rPr lang="en-US" sz="1800">
                          <a:effectLst/>
                        </a:rPr>
                        <a:t>AN</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dirty="0" err="1">
                          <a:effectLst/>
                        </a:rPr>
                        <a:t>Nr</a:t>
                      </a:r>
                      <a:r>
                        <a:rPr lang="en-US" sz="1800" dirty="0">
                          <a:effectLst/>
                        </a:rPr>
                        <a:t>. </a:t>
                      </a:r>
                      <a:r>
                        <a:rPr lang="en-US" sz="1800" dirty="0" err="1">
                          <a:effectLst/>
                        </a:rPr>
                        <a:t>depăşiri</a:t>
                      </a:r>
                      <a:r>
                        <a:rPr lang="en-US" sz="1800" dirty="0">
                          <a:effectLst/>
                        </a:rPr>
                        <a:t> </a:t>
                      </a:r>
                      <a:r>
                        <a:rPr lang="ro-RO" sz="1800" dirty="0" smtClean="0">
                          <a:effectLst/>
                        </a:rPr>
                        <a:t>ale valorii limită zilnice </a:t>
                      </a:r>
                      <a:r>
                        <a:rPr lang="en-US" sz="1800" dirty="0" smtClean="0">
                          <a:effectLst/>
                        </a:rPr>
                        <a:t>PM10 </a:t>
                      </a:r>
                      <a:r>
                        <a:rPr lang="en-US" sz="1800" dirty="0" err="1">
                          <a:effectLst/>
                        </a:rPr>
                        <a:t>grv</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a:effectLst/>
                        </a:rPr>
                        <a:t>Nr. maxim de depăşiri conform Legii 104/2011</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333085"/>
                  </a:ext>
                </a:extLst>
              </a:tr>
              <a:tr h="612719">
                <a:tc>
                  <a:txBody>
                    <a:bodyPr/>
                    <a:lstStyle/>
                    <a:p>
                      <a:pPr algn="ctr">
                        <a:lnSpc>
                          <a:spcPct val="115000"/>
                        </a:lnSpc>
                        <a:spcAft>
                          <a:spcPts val="600"/>
                        </a:spcAft>
                      </a:pPr>
                      <a:r>
                        <a:rPr lang="en-US" sz="1800">
                          <a:effectLst/>
                        </a:rPr>
                        <a:t>2018</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a:effectLst/>
                        </a:rPr>
                        <a:t>2</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dirty="0">
                          <a:effectLst/>
                        </a:rPr>
                        <a:t>35</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8452153"/>
                  </a:ext>
                </a:extLst>
              </a:tr>
            </a:tbl>
          </a:graphicData>
        </a:graphic>
      </p:graphicFrame>
      <p:sp>
        <p:nvSpPr>
          <p:cNvPr id="4" name="Text Placeholder 3"/>
          <p:cNvSpPr>
            <a:spLocks noGrp="1"/>
          </p:cNvSpPr>
          <p:nvPr>
            <p:ph type="body" sz="half" idx="2"/>
          </p:nvPr>
        </p:nvSpPr>
        <p:spPr>
          <a:xfrm>
            <a:off x="457200" y="845127"/>
            <a:ext cx="3200400" cy="5460077"/>
          </a:xfrm>
        </p:spPr>
        <p:txBody>
          <a:bodyPr>
            <a:normAutofit fontScale="92500" lnSpcReduction="20000"/>
          </a:bodyPr>
          <a:lstStyle/>
          <a:p>
            <a:pPr algn="just"/>
            <a:r>
              <a:rPr lang="ro-RO" dirty="0">
                <a:latin typeface="Times New Roman" panose="02020603050405020304" pitchFamily="18" charset="0"/>
                <a:cs typeface="Times New Roman" panose="02020603050405020304" pitchFamily="18" charset="0"/>
              </a:rPr>
              <a:t>Din analiza datelor furnizate de staţia automată de monitorizare a calităţii aerului BZ-2, în cursul anului 2018 se constată că  pentru indicatorii SO2, CO și Benzen nu s-au înregistrat depăşiri ale valorilor limită impuse prin Legea </a:t>
            </a:r>
            <a:r>
              <a:rPr lang="ro-RO" dirty="0" smtClean="0">
                <a:latin typeface="Times New Roman" panose="02020603050405020304" pitchFamily="18" charset="0"/>
                <a:cs typeface="Times New Roman" panose="02020603050405020304" pitchFamily="18" charset="0"/>
              </a:rPr>
              <a:t>104/2011</a:t>
            </a:r>
            <a:r>
              <a:rPr lang="ro-RO" dirty="0">
                <a:latin typeface="Times New Roman" panose="02020603050405020304" pitchFamily="18" charset="0"/>
                <a:cs typeface="Times New Roman" panose="02020603050405020304" pitchFamily="18" charset="0"/>
              </a:rPr>
              <a:t>. </a:t>
            </a:r>
            <a:endParaRPr lang="ro-RO" dirty="0" smtClean="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În cazul indicatorului PM10 gravimetric, în anul 2018 au fost înregistrate 2 depăşiri ale valorii medii zilnice, cauzate, în principal, de traficul intens, stația fiind una de trafic, situată pe E85, într-o zonă cu trafic intens. De asemenea, ambele depășiri s-au înregistrat în lunile reci, de toamnă și iarnă, o altă cauză fiind încălzirea rezidențială și resuspensia prafului de către vânt</a:t>
            </a:r>
            <a:r>
              <a:rPr lang="ro-RO" dirty="0" smtClean="0">
                <a:latin typeface="Times New Roman" panose="02020603050405020304" pitchFamily="18" charset="0"/>
                <a:cs typeface="Times New Roman" panose="02020603050405020304" pitchFamily="18" charset="0"/>
              </a:rPr>
              <a:t>.</a:t>
            </a:r>
          </a:p>
          <a:p>
            <a:pPr algn="just"/>
            <a:r>
              <a:rPr lang="ro-RO" dirty="0">
                <a:latin typeface="Times New Roman" panose="02020603050405020304" pitchFamily="18" charset="0"/>
                <a:cs typeface="Times New Roman" panose="02020603050405020304" pitchFamily="18" charset="0"/>
              </a:rPr>
              <a:t>Din cauza capturii mici de date pentru PM10grv din 2017 la stația BZ-2, nu se poate realiza o evoluție a depășirilor valorii limită zilnice înregistrate în monitorizarea acestui indicator. Pentru anul 2018, numărul de depășiri (2) se încadrează în limita impusă prin Legea 104/2011, adică maxim 35 de depășiri ale valorii limită zilnice.</a:t>
            </a:r>
          </a:p>
          <a:p>
            <a:pPr algn="just"/>
            <a:r>
              <a:rPr lang="ro-RO" dirty="0" smtClean="0">
                <a:latin typeface="Times New Roman" panose="02020603050405020304" pitchFamily="18" charset="0"/>
                <a:cs typeface="Times New Roman" panose="02020603050405020304" pitchFamily="18" charset="0"/>
              </a:rPr>
              <a:t>Variația </a:t>
            </a:r>
            <a:r>
              <a:rPr lang="ro-RO" dirty="0">
                <a:latin typeface="Times New Roman" panose="02020603050405020304" pitchFamily="18" charset="0"/>
                <a:cs typeface="Times New Roman" panose="02020603050405020304" pitchFamily="18" charset="0"/>
              </a:rPr>
              <a:t>numărului de depăşiri ale valorii limită zilnice la PM10grv în anul 2018</a:t>
            </a:r>
            <a:r>
              <a:rPr lang="ro-RO" dirty="0" smtClean="0">
                <a:latin typeface="Times New Roman" panose="02020603050405020304" pitchFamily="18" charset="0"/>
                <a:cs typeface="Times New Roman" panose="02020603050405020304" pitchFamily="18" charset="0"/>
              </a:rPr>
              <a:t>, la stația BZ-2 </a:t>
            </a:r>
            <a:r>
              <a:rPr lang="ro-RO" dirty="0">
                <a:latin typeface="Times New Roman" panose="02020603050405020304" pitchFamily="18" charset="0"/>
                <a:cs typeface="Times New Roman" panose="02020603050405020304" pitchFamily="18" charset="0"/>
              </a:rPr>
              <a:t>este prezentată în </a:t>
            </a:r>
            <a:r>
              <a:rPr lang="ro-RO" dirty="0" smtClean="0">
                <a:latin typeface="Times New Roman" panose="02020603050405020304" pitchFamily="18" charset="0"/>
                <a:cs typeface="Times New Roman" panose="02020603050405020304" pitchFamily="18" charset="0"/>
              </a:rPr>
              <a:t>tabelul alăturat:</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06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37161"/>
          </a:xfrm>
        </p:spPr>
        <p:txBody>
          <a:bodyPr>
            <a:normAutofit fontScale="90000"/>
          </a:bodyPr>
          <a:lstStyle/>
          <a:p>
            <a:endParaRPr lang="ro-R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4835585"/>
              </p:ext>
            </p:extLst>
          </p:nvPr>
        </p:nvGraphicFramePr>
        <p:xfrm>
          <a:off x="4862945" y="1842656"/>
          <a:ext cx="5902036" cy="2687780"/>
        </p:xfrm>
        <a:graphic>
          <a:graphicData uri="http://schemas.openxmlformats.org/drawingml/2006/table">
            <a:tbl>
              <a:tblPr firstRow="1" firstCol="1" bandRow="1">
                <a:tableStyleId>{5C22544A-7EE6-4342-B048-85BDC9FD1C3A}</a:tableStyleId>
              </a:tblPr>
              <a:tblGrid>
                <a:gridCol w="916524">
                  <a:extLst>
                    <a:ext uri="{9D8B030D-6E8A-4147-A177-3AD203B41FA5}">
                      <a16:colId xmlns:a16="http://schemas.microsoft.com/office/drawing/2014/main" val="2265274425"/>
                    </a:ext>
                  </a:extLst>
                </a:gridCol>
                <a:gridCol w="2007762">
                  <a:extLst>
                    <a:ext uri="{9D8B030D-6E8A-4147-A177-3AD203B41FA5}">
                      <a16:colId xmlns:a16="http://schemas.microsoft.com/office/drawing/2014/main" val="1442837161"/>
                    </a:ext>
                  </a:extLst>
                </a:gridCol>
                <a:gridCol w="2977750">
                  <a:extLst>
                    <a:ext uri="{9D8B030D-6E8A-4147-A177-3AD203B41FA5}">
                      <a16:colId xmlns:a16="http://schemas.microsoft.com/office/drawing/2014/main" val="1374865576"/>
                    </a:ext>
                  </a:extLst>
                </a:gridCol>
              </a:tblGrid>
              <a:tr h="1632238">
                <a:tc>
                  <a:txBody>
                    <a:bodyPr/>
                    <a:lstStyle/>
                    <a:p>
                      <a:pPr algn="ctr">
                        <a:lnSpc>
                          <a:spcPct val="115000"/>
                        </a:lnSpc>
                        <a:spcAft>
                          <a:spcPts val="600"/>
                        </a:spcAft>
                      </a:pPr>
                      <a:r>
                        <a:rPr lang="en-US" sz="1800">
                          <a:effectLst/>
                        </a:rPr>
                        <a:t>AN</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a:effectLst/>
                        </a:rPr>
                        <a:t>Nr. depăşiri ale valorii limită orare NO2</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a:effectLst/>
                        </a:rPr>
                        <a:t>Nr. maxim de depăşiri ale valorii limite orare, conform Legii 104/2011</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6159280"/>
                  </a:ext>
                </a:extLst>
              </a:tr>
              <a:tr h="527771">
                <a:tc>
                  <a:txBody>
                    <a:bodyPr/>
                    <a:lstStyle/>
                    <a:p>
                      <a:pPr algn="ctr">
                        <a:lnSpc>
                          <a:spcPct val="115000"/>
                        </a:lnSpc>
                        <a:spcAft>
                          <a:spcPts val="600"/>
                        </a:spcAft>
                      </a:pPr>
                      <a:r>
                        <a:rPr lang="en-US" sz="1800">
                          <a:effectLst/>
                        </a:rPr>
                        <a:t>2017</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a:effectLst/>
                        </a:rPr>
                        <a:t>3</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a:effectLst/>
                        </a:rPr>
                        <a:t>18</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8880520"/>
                  </a:ext>
                </a:extLst>
              </a:tr>
              <a:tr h="527771">
                <a:tc>
                  <a:txBody>
                    <a:bodyPr/>
                    <a:lstStyle/>
                    <a:p>
                      <a:pPr algn="ctr">
                        <a:lnSpc>
                          <a:spcPct val="115000"/>
                        </a:lnSpc>
                        <a:spcAft>
                          <a:spcPts val="600"/>
                        </a:spcAft>
                      </a:pPr>
                      <a:r>
                        <a:rPr lang="en-US" sz="1800">
                          <a:effectLst/>
                        </a:rPr>
                        <a:t>2018</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a:effectLst/>
                        </a:rPr>
                        <a:t>9</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600"/>
                        </a:spcAft>
                      </a:pPr>
                      <a:r>
                        <a:rPr lang="en-US" sz="1800" dirty="0">
                          <a:effectLst/>
                        </a:rPr>
                        <a:t>18</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5444884"/>
                  </a:ext>
                </a:extLst>
              </a:tr>
            </a:tbl>
          </a:graphicData>
        </a:graphic>
      </p:graphicFrame>
      <p:sp>
        <p:nvSpPr>
          <p:cNvPr id="4" name="Text Placeholder 3"/>
          <p:cNvSpPr>
            <a:spLocks noGrp="1"/>
          </p:cNvSpPr>
          <p:nvPr>
            <p:ph type="body" sz="half" idx="2"/>
          </p:nvPr>
        </p:nvSpPr>
        <p:spPr>
          <a:xfrm>
            <a:off x="457200" y="845127"/>
            <a:ext cx="3200400" cy="5460077"/>
          </a:xfrm>
        </p:spPr>
        <p:txBody>
          <a:bodyPr>
            <a:normAutofit fontScale="92500"/>
          </a:bodyPr>
          <a:lstStyle/>
          <a:p>
            <a:pPr algn="just"/>
            <a:r>
              <a:rPr lang="ro-RO" sz="1600" dirty="0">
                <a:latin typeface="Times New Roman" panose="02020603050405020304" pitchFamily="18" charset="0"/>
                <a:cs typeface="Times New Roman" panose="02020603050405020304" pitchFamily="18" charset="0"/>
              </a:rPr>
              <a:t>În cazul indicatorului NO2, monitorizat la staţia automată BZ2, au fost înregistrate 9 depăşiri ale valorii medii orare, depăşiri cauzate în principal de traficul intens, stația de monitorizare fiind de tip trafic și aflându-se în proximitatea unei șosele europene, intens circulată (pe E85, la ieșirea spre Focșani), arderile rezidenţiale, în zonă aflându-se și foarte multe case şi condiţiile meteo (calm atmosferic). În susţinerea cauzelor care au generat aceste depăşiri vine şi faptul că ele s-au produs preponderent în perioada rece a </a:t>
            </a:r>
            <a:r>
              <a:rPr lang="ro-RO" sz="1600" dirty="0" smtClean="0">
                <a:latin typeface="Times New Roman" panose="02020603050405020304" pitchFamily="18" charset="0"/>
                <a:cs typeface="Times New Roman" panose="02020603050405020304" pitchFamily="18" charset="0"/>
              </a:rPr>
              <a:t>anului.</a:t>
            </a:r>
          </a:p>
          <a:p>
            <a:pPr algn="just"/>
            <a:r>
              <a:rPr lang="ro-RO" sz="1600" dirty="0">
                <a:latin typeface="Times New Roman" panose="02020603050405020304" pitchFamily="18" charset="0"/>
                <a:cs typeface="Times New Roman" panose="02020603050405020304" pitchFamily="18" charset="0"/>
              </a:rPr>
              <a:t>Variația numărului de depăşiri ale valorii limite orare la NO2 în perioada 2017-2018, la stația BZ-2 este prezentată în </a:t>
            </a:r>
            <a:r>
              <a:rPr lang="ro-RO" sz="1600" dirty="0" smtClean="0">
                <a:latin typeface="Times New Roman" panose="02020603050405020304" pitchFamily="18" charset="0"/>
                <a:cs typeface="Times New Roman" panose="02020603050405020304" pitchFamily="18" charset="0"/>
              </a:rPr>
              <a:t>tabelul alăturat:</a:t>
            </a:r>
          </a:p>
          <a:p>
            <a:pPr algn="just"/>
            <a:r>
              <a:rPr lang="ro-RO" sz="1600" dirty="0">
                <a:latin typeface="Times New Roman" panose="02020603050405020304" pitchFamily="18" charset="0"/>
                <a:cs typeface="Times New Roman" panose="02020603050405020304" pitchFamily="18" charset="0"/>
              </a:rPr>
              <a:t>Cu toate că tendința numărului de depășiri a valorii limite orare pentru NO2 este de creștere de la un an la altul, se poate observa că se încadrează în numărul impus prin Legea 104/2011.</a:t>
            </a:r>
          </a:p>
        </p:txBody>
      </p:sp>
    </p:spTree>
    <p:extLst>
      <p:ext uri="{BB962C8B-B14F-4D97-AF65-F5344CB8AC3E}">
        <p14:creationId xmlns:p14="http://schemas.microsoft.com/office/powerpoint/2010/main" val="426078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37161"/>
          </a:xfrm>
        </p:spPr>
        <p:txBody>
          <a:bodyPr>
            <a:normAutofit fontScale="90000"/>
          </a:bodyPr>
          <a:lstStyle/>
          <a:p>
            <a:endParaRPr lang="ro-R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6410114"/>
              </p:ext>
            </p:extLst>
          </p:nvPr>
        </p:nvGraphicFramePr>
        <p:xfrm>
          <a:off x="5278581" y="1440871"/>
          <a:ext cx="5250873" cy="3674867"/>
        </p:xfrm>
        <a:graphic>
          <a:graphicData uri="http://schemas.openxmlformats.org/drawingml/2006/table">
            <a:tbl>
              <a:tblPr firstRow="1" firstCol="1" bandRow="1">
                <a:tableStyleId>{5C22544A-7EE6-4342-B048-85BDC9FD1C3A}</a:tableStyleId>
              </a:tblPr>
              <a:tblGrid>
                <a:gridCol w="1212431">
                  <a:extLst>
                    <a:ext uri="{9D8B030D-6E8A-4147-A177-3AD203B41FA5}">
                      <a16:colId xmlns:a16="http://schemas.microsoft.com/office/drawing/2014/main" val="4286985346"/>
                    </a:ext>
                  </a:extLst>
                </a:gridCol>
                <a:gridCol w="1980802">
                  <a:extLst>
                    <a:ext uri="{9D8B030D-6E8A-4147-A177-3AD203B41FA5}">
                      <a16:colId xmlns:a16="http://schemas.microsoft.com/office/drawing/2014/main" val="1516374812"/>
                    </a:ext>
                  </a:extLst>
                </a:gridCol>
                <a:gridCol w="2057640">
                  <a:extLst>
                    <a:ext uri="{9D8B030D-6E8A-4147-A177-3AD203B41FA5}">
                      <a16:colId xmlns:a16="http://schemas.microsoft.com/office/drawing/2014/main" val="2270608640"/>
                    </a:ext>
                  </a:extLst>
                </a:gridCol>
              </a:tblGrid>
              <a:tr h="995224">
                <a:tc>
                  <a:txBody>
                    <a:bodyPr/>
                    <a:lstStyle/>
                    <a:p>
                      <a:pPr>
                        <a:lnSpc>
                          <a:spcPct val="115000"/>
                        </a:lnSpc>
                        <a:spcAft>
                          <a:spcPts val="0"/>
                        </a:spcAft>
                      </a:pPr>
                      <a:r>
                        <a:rPr lang="ro-RO" sz="1800">
                          <a:effectLst/>
                        </a:rPr>
                        <a:t>AN</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ro-RO" sz="1800" dirty="0">
                          <a:effectLst/>
                        </a:rPr>
                        <a:t>Nr. depășiri </a:t>
                      </a:r>
                      <a:r>
                        <a:rPr lang="ro-RO" sz="1800" dirty="0" smtClean="0">
                          <a:effectLst/>
                        </a:rPr>
                        <a:t>ale valorii limită zilnice PM10 </a:t>
                      </a:r>
                      <a:r>
                        <a:rPr lang="ro-RO" sz="1800" dirty="0">
                          <a:effectLst/>
                        </a:rPr>
                        <a:t>grv</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spcAft>
                          <a:spcPts val="0"/>
                        </a:spcAft>
                      </a:pPr>
                      <a:r>
                        <a:rPr lang="ro-RO" sz="1800" dirty="0">
                          <a:effectLst/>
                        </a:rPr>
                        <a:t>Nr. maxim de </a:t>
                      </a:r>
                      <a:r>
                        <a:rPr lang="ro-RO" sz="1800" dirty="0" smtClean="0">
                          <a:effectLst/>
                        </a:rPr>
                        <a:t>depășiri admise conform Legii 104/2011</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7496130"/>
                  </a:ext>
                </a:extLst>
              </a:tr>
              <a:tr h="482599">
                <a:tc>
                  <a:txBody>
                    <a:bodyPr/>
                    <a:lstStyle/>
                    <a:p>
                      <a:pPr algn="ctr">
                        <a:lnSpc>
                          <a:spcPct val="115000"/>
                        </a:lnSpc>
                        <a:spcAft>
                          <a:spcPts val="0"/>
                        </a:spcAft>
                      </a:pPr>
                      <a:r>
                        <a:rPr lang="ro-RO" sz="1800">
                          <a:effectLst/>
                        </a:rPr>
                        <a:t>2014</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24</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35</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77439588"/>
                  </a:ext>
                </a:extLst>
              </a:tr>
              <a:tr h="482599">
                <a:tc>
                  <a:txBody>
                    <a:bodyPr/>
                    <a:lstStyle/>
                    <a:p>
                      <a:pPr algn="ctr">
                        <a:lnSpc>
                          <a:spcPct val="115000"/>
                        </a:lnSpc>
                        <a:spcAft>
                          <a:spcPts val="0"/>
                        </a:spcAft>
                      </a:pPr>
                      <a:r>
                        <a:rPr lang="ro-RO" sz="1800">
                          <a:effectLst/>
                        </a:rPr>
                        <a:t>2015</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27</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35</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3872656"/>
                  </a:ext>
                </a:extLst>
              </a:tr>
              <a:tr h="482599">
                <a:tc>
                  <a:txBody>
                    <a:bodyPr/>
                    <a:lstStyle/>
                    <a:p>
                      <a:pPr algn="ctr">
                        <a:lnSpc>
                          <a:spcPct val="115000"/>
                        </a:lnSpc>
                        <a:spcAft>
                          <a:spcPts val="0"/>
                        </a:spcAft>
                      </a:pPr>
                      <a:r>
                        <a:rPr lang="ro-RO" sz="1800">
                          <a:effectLst/>
                        </a:rPr>
                        <a:t>2016</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16</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35</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47658118"/>
                  </a:ext>
                </a:extLst>
              </a:tr>
              <a:tr h="482599">
                <a:tc>
                  <a:txBody>
                    <a:bodyPr/>
                    <a:lstStyle/>
                    <a:p>
                      <a:pPr algn="ctr">
                        <a:lnSpc>
                          <a:spcPct val="115000"/>
                        </a:lnSpc>
                        <a:spcAft>
                          <a:spcPts val="0"/>
                        </a:spcAft>
                      </a:pPr>
                      <a:r>
                        <a:rPr lang="ro-RO" sz="1800">
                          <a:effectLst/>
                        </a:rPr>
                        <a:t>2017</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17</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35</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21789878"/>
                  </a:ext>
                </a:extLst>
              </a:tr>
              <a:tr h="482599">
                <a:tc>
                  <a:txBody>
                    <a:bodyPr/>
                    <a:lstStyle/>
                    <a:p>
                      <a:pPr algn="ctr">
                        <a:lnSpc>
                          <a:spcPct val="115000"/>
                        </a:lnSpc>
                        <a:spcAft>
                          <a:spcPts val="0"/>
                        </a:spcAft>
                      </a:pPr>
                      <a:r>
                        <a:rPr lang="ro-RO" sz="1800">
                          <a:effectLst/>
                        </a:rPr>
                        <a:t>2018</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a:effectLst/>
                        </a:rPr>
                        <a:t>5</a:t>
                      </a:r>
                      <a:endParaRPr lang="ro-R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o-RO" sz="1800" dirty="0">
                          <a:effectLst/>
                        </a:rPr>
                        <a:t>35</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503083"/>
                  </a:ext>
                </a:extLst>
              </a:tr>
            </a:tbl>
          </a:graphicData>
        </a:graphic>
      </p:graphicFrame>
      <p:sp>
        <p:nvSpPr>
          <p:cNvPr id="4" name="Text Placeholder 3"/>
          <p:cNvSpPr>
            <a:spLocks noGrp="1"/>
          </p:cNvSpPr>
          <p:nvPr>
            <p:ph type="body" sz="half" idx="2"/>
          </p:nvPr>
        </p:nvSpPr>
        <p:spPr>
          <a:xfrm>
            <a:off x="457200" y="831273"/>
            <a:ext cx="3200400" cy="5473931"/>
          </a:xfrm>
        </p:spPr>
        <p:txBody>
          <a:bodyPr>
            <a:normAutofit/>
          </a:bodyPr>
          <a:lstStyle/>
          <a:p>
            <a:pPr algn="just"/>
            <a:r>
              <a:rPr lang="ro-RO" sz="1400" dirty="0">
                <a:latin typeface="Times New Roman" panose="02020603050405020304" pitchFamily="18" charset="0"/>
                <a:cs typeface="Times New Roman" panose="02020603050405020304" pitchFamily="18" charset="0"/>
              </a:rPr>
              <a:t>În municipiul Rîmnicu Sărat monitorizarea indicatorului PM10 gravimetric este realizată și cu un aparat SVEN LECKEL, aparat care nu face parte din RNMCA, dar care are ca principiu de măsurare tot metoda gravimetrică. </a:t>
            </a:r>
            <a:endParaRPr lang="ro-RO" sz="1400" dirty="0" smtClean="0">
              <a:latin typeface="Times New Roman" panose="02020603050405020304" pitchFamily="18" charset="0"/>
              <a:cs typeface="Times New Roman" panose="02020603050405020304" pitchFamily="18" charset="0"/>
            </a:endParaRPr>
          </a:p>
          <a:p>
            <a:pPr algn="just"/>
            <a:r>
              <a:rPr lang="ro-RO" sz="1400" dirty="0" smtClean="0">
                <a:latin typeface="Times New Roman" panose="02020603050405020304" pitchFamily="18" charset="0"/>
                <a:cs typeface="Times New Roman" panose="02020603050405020304" pitchFamily="18" charset="0"/>
              </a:rPr>
              <a:t>În </a:t>
            </a:r>
            <a:r>
              <a:rPr lang="ro-RO" sz="1400" dirty="0">
                <a:latin typeface="Times New Roman" panose="02020603050405020304" pitchFamily="18" charset="0"/>
                <a:cs typeface="Times New Roman" panose="02020603050405020304" pitchFamily="18" charset="0"/>
              </a:rPr>
              <a:t>anul 2018 au fost înregistrate 5 depăşiri ale valorii limită, depăşiri înregistrate în perioada rece a anului şi cauzate de arderile rezidenţiale, de trafic şi de condiţiile meteo (calm atmosferic</a:t>
            </a:r>
            <a:r>
              <a:rPr lang="ro-RO" sz="1400" dirty="0" smtClean="0">
                <a:latin typeface="Times New Roman" panose="02020603050405020304" pitchFamily="18" charset="0"/>
                <a:cs typeface="Times New Roman" panose="02020603050405020304" pitchFamily="18" charset="0"/>
              </a:rPr>
              <a:t>).</a:t>
            </a:r>
          </a:p>
          <a:p>
            <a:pPr algn="just"/>
            <a:r>
              <a:rPr lang="ro-RO" sz="1400" dirty="0">
                <a:latin typeface="Times New Roman" panose="02020603050405020304" pitchFamily="18" charset="0"/>
                <a:cs typeface="Times New Roman" panose="02020603050405020304" pitchFamily="18" charset="0"/>
              </a:rPr>
              <a:t>Variaţia numărului de depăşiri ale valorii limită la PM10grv, in municipiul Rîmnicu Sărat, în perioada 2014-2018 este prezentată în </a:t>
            </a:r>
            <a:r>
              <a:rPr lang="ro-RO" sz="1400" dirty="0" smtClean="0">
                <a:latin typeface="Times New Roman" panose="02020603050405020304" pitchFamily="18" charset="0"/>
                <a:cs typeface="Times New Roman" panose="02020603050405020304" pitchFamily="18" charset="0"/>
              </a:rPr>
              <a:t>tabelul alăturat.</a:t>
            </a:r>
          </a:p>
          <a:p>
            <a:pPr algn="just"/>
            <a:r>
              <a:rPr lang="ro-RO" sz="1400" dirty="0">
                <a:latin typeface="Times New Roman" panose="02020603050405020304" pitchFamily="18" charset="0"/>
                <a:cs typeface="Times New Roman" panose="02020603050405020304" pitchFamily="18" charset="0"/>
              </a:rPr>
              <a:t>Din datele prezentate mai sus se constată că, în municipiul Rîmnicu Sărat, în niciun an nu s-a depăşit numărul maxim de depăşiri la PM10grv impus prin Legea 104/2011. Se constată o diminuare a numărului anual de depăşiri, acestea fiind cauzate de arderile rezidenţiale, de trafic şi de condiţiile meteo (calm atmosferic).</a:t>
            </a:r>
          </a:p>
        </p:txBody>
      </p:sp>
    </p:spTree>
    <p:extLst>
      <p:ext uri="{BB962C8B-B14F-4D97-AF65-F5344CB8AC3E}">
        <p14:creationId xmlns:p14="http://schemas.microsoft.com/office/powerpoint/2010/main" val="132730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45719"/>
          </a:xfrm>
        </p:spPr>
        <p:txBody>
          <a:bodyPr>
            <a:normAutofit fontScale="90000"/>
          </a:bodyPr>
          <a:lstStyle/>
          <a:p>
            <a:endParaRPr lang="ro-RO" dirty="0"/>
          </a:p>
        </p:txBody>
      </p:sp>
      <p:pic>
        <p:nvPicPr>
          <p:cNvPr id="5" name="Content Placeholder 4"/>
          <p:cNvPicPr>
            <a:picLocks noGrp="1" noChangeAspect="1"/>
          </p:cNvPicPr>
          <p:nvPr>
            <p:ph idx="1"/>
          </p:nvPr>
        </p:nvPicPr>
        <p:blipFill>
          <a:blip r:embed="rId2"/>
          <a:stretch>
            <a:fillRect/>
          </a:stretch>
        </p:blipFill>
        <p:spPr>
          <a:xfrm>
            <a:off x="5249085" y="428816"/>
            <a:ext cx="5285690" cy="2755631"/>
          </a:xfrm>
          <a:prstGeom prst="rect">
            <a:avLst/>
          </a:prstGeom>
        </p:spPr>
      </p:pic>
      <p:sp>
        <p:nvSpPr>
          <p:cNvPr id="4" name="Text Placeholder 3"/>
          <p:cNvSpPr>
            <a:spLocks noGrp="1"/>
          </p:cNvSpPr>
          <p:nvPr>
            <p:ph type="body" sz="half" idx="2"/>
          </p:nvPr>
        </p:nvSpPr>
        <p:spPr>
          <a:xfrm>
            <a:off x="180109" y="610270"/>
            <a:ext cx="3477491" cy="5710845"/>
          </a:xfrm>
        </p:spPr>
        <p:txBody>
          <a:bodyPr>
            <a:normAutofit/>
          </a:bodyPr>
          <a:lstStyle/>
          <a:p>
            <a:endParaRPr lang="en-US" sz="1600" dirty="0" smtClean="0">
              <a:solidFill>
                <a:schemeClr val="tx1"/>
              </a:solidFill>
              <a:latin typeface="Times New Roman" panose="02020603050405020304" pitchFamily="18" charset="0"/>
              <a:cs typeface="Times New Roman" panose="02020603050405020304" pitchFamily="18" charset="0"/>
            </a:endParaRPr>
          </a:p>
          <a:p>
            <a:r>
              <a:rPr lang="ro-RO" sz="1800" dirty="0" smtClean="0">
                <a:solidFill>
                  <a:schemeClr val="tx1"/>
                </a:solidFill>
                <a:latin typeface="Times New Roman" panose="02020603050405020304" pitchFamily="18" charset="0"/>
                <a:cs typeface="Times New Roman" panose="02020603050405020304" pitchFamily="18" charset="0"/>
              </a:rPr>
              <a:t>Aerul </a:t>
            </a:r>
            <a:r>
              <a:rPr lang="ro-RO" sz="1800" dirty="0">
                <a:solidFill>
                  <a:schemeClr val="tx1"/>
                </a:solidFill>
                <a:latin typeface="Times New Roman" panose="02020603050405020304" pitchFamily="18" charset="0"/>
                <a:cs typeface="Times New Roman" panose="02020603050405020304" pitchFamily="18" charset="0"/>
              </a:rPr>
              <a:t>este factorul de mediu care constituie cel mai rapid suport ce favorizează transportul poluanţilor în mediu. Poluarea aerului are multe şi semnificative efecte adverse asupra sănătăţii umane şi poate provoca daune </a:t>
            </a:r>
            <a:r>
              <a:rPr lang="ro-RO" sz="1800" dirty="0" smtClean="0">
                <a:solidFill>
                  <a:schemeClr val="tx1"/>
                </a:solidFill>
                <a:latin typeface="Times New Roman" panose="02020603050405020304" pitchFamily="18" charset="0"/>
                <a:cs typeface="Times New Roman" panose="02020603050405020304" pitchFamily="18" charset="0"/>
              </a:rPr>
              <a:t>florei </a:t>
            </a:r>
            <a:r>
              <a:rPr lang="ro-RO" sz="1800" dirty="0">
                <a:solidFill>
                  <a:schemeClr val="tx1"/>
                </a:solidFill>
                <a:latin typeface="Times New Roman" panose="02020603050405020304" pitchFamily="18" charset="0"/>
                <a:cs typeface="Times New Roman" panose="02020603050405020304" pitchFamily="18" charset="0"/>
              </a:rPr>
              <a:t>şi faunei în general</a:t>
            </a:r>
            <a:r>
              <a:rPr lang="ro-RO" sz="1800" dirty="0" smtClean="0">
                <a:solidFill>
                  <a:schemeClr val="tx1"/>
                </a:solidFill>
                <a:latin typeface="Times New Roman" panose="02020603050405020304" pitchFamily="18" charset="0"/>
                <a:cs typeface="Times New Roman" panose="02020603050405020304" pitchFamily="18" charset="0"/>
              </a:rPr>
              <a:t>.</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ro-RO" sz="1800" dirty="0">
                <a:solidFill>
                  <a:schemeClr val="tx1"/>
                </a:solidFill>
                <a:latin typeface="Times New Roman" panose="02020603050405020304" pitchFamily="18" charset="0"/>
                <a:cs typeface="Times New Roman" panose="02020603050405020304" pitchFamily="18" charset="0"/>
              </a:rPr>
              <a:t>Calitatea aerului este determinată de emisiile în aer provenite de la sursele staţionare şi sursele mobile (traficul rutier), precum şi de transportul pe distanţe lungi a poluanţilor atmosferici</a:t>
            </a:r>
            <a:r>
              <a:rPr lang="ro-RO" sz="1800" dirty="0" smtClean="0">
                <a:solidFill>
                  <a:schemeClr val="tx1"/>
                </a:solidFill>
                <a:latin typeface="Times New Roman" panose="02020603050405020304" pitchFamily="18" charset="0"/>
                <a:cs typeface="Times New Roman" panose="02020603050405020304" pitchFamily="18" charset="0"/>
              </a:rPr>
              <a:t>.</a:t>
            </a:r>
            <a:endParaRPr lang="en-US" sz="1800" dirty="0" smtClean="0">
              <a:solidFill>
                <a:schemeClr val="tx1"/>
              </a:solidFill>
              <a:latin typeface="Times New Roman" panose="02020603050405020304" pitchFamily="18" charset="0"/>
              <a:cs typeface="Times New Roman" panose="02020603050405020304" pitchFamily="18" charset="0"/>
            </a:endParaRPr>
          </a:p>
          <a:p>
            <a:r>
              <a:rPr lang="ro-RO" sz="1800" dirty="0">
                <a:solidFill>
                  <a:schemeClr val="tx1"/>
                </a:solidFill>
                <a:latin typeface="Times New Roman" panose="02020603050405020304" pitchFamily="18" charset="0"/>
                <a:cs typeface="Times New Roman" panose="02020603050405020304" pitchFamily="18" charset="0"/>
              </a:rPr>
              <a:t>Din aceste motive se acordă o atenţie deosebită activităţii de supraveghere, menţinere şi de îmbunătăţire a calităţii aerului.</a:t>
            </a:r>
          </a:p>
        </p:txBody>
      </p:sp>
      <p:pic>
        <p:nvPicPr>
          <p:cNvPr id="6" name="Picture 5"/>
          <p:cNvPicPr>
            <a:picLocks noChangeAspect="1"/>
          </p:cNvPicPr>
          <p:nvPr/>
        </p:nvPicPr>
        <p:blipFill>
          <a:blip r:embed="rId3"/>
          <a:stretch>
            <a:fillRect/>
          </a:stretch>
        </p:blipFill>
        <p:spPr>
          <a:xfrm>
            <a:off x="5249085" y="3465692"/>
            <a:ext cx="5285690" cy="3084843"/>
          </a:xfrm>
          <a:prstGeom prst="rect">
            <a:avLst/>
          </a:prstGeom>
        </p:spPr>
      </p:pic>
    </p:spTree>
    <p:extLst>
      <p:ext uri="{BB962C8B-B14F-4D97-AF65-F5344CB8AC3E}">
        <p14:creationId xmlns:p14="http://schemas.microsoft.com/office/powerpoint/2010/main" val="2017187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sz="2800" b="1" dirty="0">
                <a:latin typeface="Times New Roman" panose="02020603050405020304" pitchFamily="18" charset="0"/>
                <a:cs typeface="Times New Roman" panose="02020603050405020304" pitchFamily="18" charset="0"/>
              </a:rPr>
              <a:t>Efectele poluării aerului înconjurător</a:t>
            </a:r>
            <a:r>
              <a:rPr lang="ro-RO" dirty="0"/>
              <a:t/>
            </a:r>
            <a:br>
              <a:rPr lang="ro-RO" dirty="0"/>
            </a:br>
            <a:endParaRPr lang="ro-RO" dirty="0"/>
          </a:p>
        </p:txBody>
      </p:sp>
      <p:sp>
        <p:nvSpPr>
          <p:cNvPr id="3" name="Content Placeholder 2"/>
          <p:cNvSpPr>
            <a:spLocks noGrp="1"/>
          </p:cNvSpPr>
          <p:nvPr>
            <p:ph idx="1"/>
          </p:nvPr>
        </p:nvSpPr>
        <p:spPr/>
        <p:txBody>
          <a:bodyPr>
            <a:normAutofit fontScale="92500" lnSpcReduction="10000"/>
          </a:bodyPr>
          <a:lstStyle/>
          <a:p>
            <a:pPr algn="just"/>
            <a:r>
              <a:rPr lang="ro-RO" dirty="0" smtClean="0">
                <a:latin typeface="Times New Roman" panose="02020603050405020304" pitchFamily="18" charset="0"/>
                <a:cs typeface="Times New Roman" panose="02020603050405020304" pitchFamily="18" charset="0"/>
              </a:rPr>
              <a:t>Conform </a:t>
            </a:r>
            <a:r>
              <a:rPr lang="ro-RO" dirty="0">
                <a:latin typeface="Times New Roman" panose="02020603050405020304" pitchFamily="18" charset="0"/>
                <a:cs typeface="Times New Roman" panose="02020603050405020304" pitchFamily="18" charset="0"/>
              </a:rPr>
              <a:t>Legii 104/2011 privind calitatea aerului înconjurător, sunt impuse niște cerințe pentru evaluarea concentrațiilor indicatorilor monitorizați de stațiile de calitatea aerului, printre care, este stabilit un număr maxim admis de depășiri ale valorilor </a:t>
            </a:r>
            <a:r>
              <a:rPr lang="ro-RO" dirty="0" smtClean="0">
                <a:latin typeface="Times New Roman" panose="02020603050405020304" pitchFamily="18" charset="0"/>
                <a:cs typeface="Times New Roman" panose="02020603050405020304" pitchFamily="18" charset="0"/>
              </a:rPr>
              <a:t>limită/țintă.</a:t>
            </a:r>
            <a:endParaRPr lang="ro-RO" dirty="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Din datele </a:t>
            </a:r>
            <a:r>
              <a:rPr lang="ro-RO" dirty="0" smtClean="0">
                <a:latin typeface="Times New Roman" panose="02020603050405020304" pitchFamily="18" charset="0"/>
                <a:cs typeface="Times New Roman" panose="02020603050405020304" pitchFamily="18" charset="0"/>
              </a:rPr>
              <a:t>prezentate mai sus, în perioada la care se face referire, în </a:t>
            </a:r>
            <a:r>
              <a:rPr lang="ro-RO" dirty="0">
                <a:latin typeface="Times New Roman" panose="02020603050405020304" pitchFamily="18" charset="0"/>
                <a:cs typeface="Times New Roman" panose="02020603050405020304" pitchFamily="18" charset="0"/>
              </a:rPr>
              <a:t>județul Buzău nu s-a înregistrat depăşirea numărului admis de depășiri ale valorilor limită şi valorii ţintă, conform Legii 104/2011, pentru indicatorii monitorizaţi de staţiile de fond urban BZ-1 și de trafic BZ-2</a:t>
            </a:r>
            <a:r>
              <a:rPr lang="ro-RO"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asemenea</a:t>
            </a:r>
            <a:r>
              <a:rPr lang="en-US" dirty="0" smtClean="0">
                <a:latin typeface="Times New Roman" panose="02020603050405020304" pitchFamily="18" charset="0"/>
                <a:cs typeface="Times New Roman" panose="02020603050405020304" pitchFamily="18" charset="0"/>
              </a:rPr>
              <a:t>, nu a </a:t>
            </a:r>
            <a:r>
              <a:rPr lang="en-US" dirty="0" err="1" smtClean="0">
                <a:latin typeface="Times New Roman" panose="02020603050405020304" pitchFamily="18" charset="0"/>
                <a:cs typeface="Times New Roman" panose="02020603050405020304" pitchFamily="18" charset="0"/>
              </a:rPr>
              <a:t>fost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cazul</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punerii</a:t>
            </a:r>
            <a:r>
              <a:rPr lang="en-US"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a:t>
            </a:r>
            <a:r>
              <a:rPr lang="en-US" dirty="0" smtClean="0">
                <a:latin typeface="Times New Roman" panose="02020603050405020304" pitchFamily="18" charset="0"/>
                <a:cs typeface="Times New Roman" panose="02020603050405020304" pitchFamily="18" charset="0"/>
              </a:rPr>
              <a:t>n </a:t>
            </a:r>
            <a:r>
              <a:rPr lang="en-US" dirty="0" err="1" smtClean="0">
                <a:latin typeface="Times New Roman" panose="02020603050405020304" pitchFamily="18" charset="0"/>
                <a:cs typeface="Times New Roman" panose="02020603050405020304" pitchFamily="18" charset="0"/>
              </a:rPr>
              <a:t>aplicare</a:t>
            </a:r>
            <a:r>
              <a:rPr lang="ro-RO" dirty="0" smtClean="0">
                <a:latin typeface="Times New Roman" panose="02020603050405020304" pitchFamily="18" charset="0"/>
                <a:cs typeface="Times New Roman" panose="02020603050405020304" pitchFamily="18" charset="0"/>
              </a:rPr>
              <a:t> a planurilor de acțiune pe termen scurt, neîregistrându-se depășiri ale pragurilor de alertă/de informare pentru indicatorii monitorizați, conform legii.</a:t>
            </a:r>
            <a:endParaRPr lang="ro-RO" dirty="0">
              <a:latin typeface="Times New Roman" panose="02020603050405020304" pitchFamily="18" charset="0"/>
              <a:cs typeface="Times New Roman" panose="02020603050405020304" pitchFamily="18" charset="0"/>
            </a:endParaRPr>
          </a:p>
          <a:p>
            <a:pPr algn="just"/>
            <a:r>
              <a:rPr lang="ro-RO" dirty="0">
                <a:latin typeface="Times New Roman" panose="02020603050405020304" pitchFamily="18" charset="0"/>
                <a:cs typeface="Times New Roman" panose="02020603050405020304" pitchFamily="18" charset="0"/>
              </a:rPr>
              <a:t>Conform Ordinului MM nr. 598/2018 privind aprobarea listelor cu unitățile administrativ-teritoriale întocmite în urma încadrării în regimuri de gestionare a ariilor din zonele și aglomerările prevăzute în anexa nr. 2 la Legea nr. 104/2011 privind calitatea aerului înconjurător, zona Buzău se află în regimul II de gestionare a calității aerului pentru dioxid de sulf, dioxid de azot, oxizi de azot, particule în suspensie, respectiv PM10 şi PM2,5, plumb, benzen, monoxid de carbon, arsen, cadmiu, fiind necesară întocmirea de către Consiliul Județean Buzău a Planului de menținere a calității aerului în județul Buzău, plan care, în acest moment se află în procedura de avizare la CECA-ANPM.</a:t>
            </a:r>
          </a:p>
          <a:p>
            <a:endParaRPr lang="ro-RO" dirty="0"/>
          </a:p>
        </p:txBody>
      </p:sp>
    </p:spTree>
    <p:extLst>
      <p:ext uri="{BB962C8B-B14F-4D97-AF65-F5344CB8AC3E}">
        <p14:creationId xmlns:p14="http://schemas.microsoft.com/office/powerpoint/2010/main" val="212463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1582341"/>
            <a:ext cx="9365672" cy="3693319"/>
          </a:xfrm>
          <a:prstGeom prst="rect">
            <a:avLst/>
          </a:prstGeom>
        </p:spPr>
        <p:txBody>
          <a:bodyPr wrap="square">
            <a:spAutoFit/>
          </a:bodyPr>
          <a:lstStyle/>
          <a:p>
            <a:pPr algn="just"/>
            <a:r>
              <a:rPr lang="ro-RO" dirty="0">
                <a:latin typeface="Times New Roman" panose="02020603050405020304" pitchFamily="18" charset="0"/>
                <a:cs typeface="Times New Roman" panose="02020603050405020304" pitchFamily="18" charset="0"/>
              </a:rPr>
              <a:t>În România, domeniul „calitatea aerului” este reglementat prin </a:t>
            </a:r>
            <a:r>
              <a:rPr lang="ro-RO" b="1" dirty="0" smtClean="0">
                <a:latin typeface="Times New Roman" panose="02020603050405020304" pitchFamily="18" charset="0"/>
                <a:cs typeface="Times New Roman" panose="02020603050405020304" pitchFamily="18" charset="0"/>
              </a:rPr>
              <a:t>Legea nr.104/15.06.2011 privind </a:t>
            </a:r>
            <a:r>
              <a:rPr lang="ro-RO" b="1" dirty="0">
                <a:latin typeface="Times New Roman" panose="02020603050405020304" pitchFamily="18" charset="0"/>
                <a:cs typeface="Times New Roman" panose="02020603050405020304" pitchFamily="18" charset="0"/>
              </a:rPr>
              <a:t>calitatea aerului înconjurător, cu completările și modificările ulterioare.</a:t>
            </a:r>
            <a:r>
              <a:rPr lang="ro-RO" dirty="0">
                <a:latin typeface="Times New Roman" panose="02020603050405020304" pitchFamily="18" charset="0"/>
                <a:cs typeface="Times New Roman" panose="02020603050405020304" pitchFamily="18" charset="0"/>
              </a:rPr>
              <a:t> Prin această lege </a:t>
            </a:r>
            <a:r>
              <a:rPr lang="ro-RO" dirty="0" smtClean="0">
                <a:latin typeface="Times New Roman" panose="02020603050405020304" pitchFamily="18" charset="0"/>
                <a:cs typeface="Times New Roman" panose="02020603050405020304" pitchFamily="18" charset="0"/>
              </a:rPr>
              <a:t>au </a:t>
            </a:r>
            <a:r>
              <a:rPr lang="ro-RO" dirty="0">
                <a:latin typeface="Times New Roman" panose="02020603050405020304" pitchFamily="18" charset="0"/>
                <a:cs typeface="Times New Roman" panose="02020603050405020304" pitchFamily="18" charset="0"/>
              </a:rPr>
              <a:t>fost transpuse în legislaţia naţională prevederile Directivei 2008/50/CE a Parlamentului European şi a Consiliului din 21 mai 2008 privind calitatea aerului înconjurător şi un aer mai curat pentru Europa publicată în Jurnalul Oficial al Uniunii Europene (JOUE) nr. L 152 din 11 iunie 2008 şi ale Directivei 2004/107/CE a Parlamentului European şi a Consiliului din 15 decembrie 2004 privind arseniul, cadmiul, mercurul, nichelul, hidrocarburile aromatice policiclice în aerul înconjurător publicată în Jurnalul Oficial al Comunităţilor Europene (JOCE) nr. L 23 din 25 ianuarie 2005</a:t>
            </a:r>
            <a:r>
              <a:rPr lang="ro-RO"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r>
              <a:rPr lang="ro-RO" dirty="0" smtClean="0">
                <a:latin typeface="Times New Roman" panose="02020603050405020304" pitchFamily="18" charset="0"/>
                <a:cs typeface="Times New Roman" panose="02020603050405020304" pitchFamily="18" charset="0"/>
              </a:rPr>
              <a:t>Legea </a:t>
            </a:r>
            <a:r>
              <a:rPr lang="ro-RO" dirty="0">
                <a:latin typeface="Times New Roman" panose="02020603050405020304" pitchFamily="18" charset="0"/>
                <a:cs typeface="Times New Roman" panose="02020603050405020304" pitchFamily="18" charset="0"/>
              </a:rPr>
              <a:t>calităţii aerului are ca scop protejarea sănătăţii umane şi a mediului ca întreg prin reglementarea măsurilor destinate menţinerii calităţii aerului înconjurător acolo unde aceasta corespunde obiectivelor pentru calitatea aerului înconjurător stabilite prin prezenta lege şi îmbunătăţirea acesteia în celelalte cazuri.</a:t>
            </a:r>
          </a:p>
        </p:txBody>
      </p:sp>
    </p:spTree>
    <p:extLst>
      <p:ext uri="{BB962C8B-B14F-4D97-AF65-F5344CB8AC3E}">
        <p14:creationId xmlns:p14="http://schemas.microsoft.com/office/powerpoint/2010/main" val="325744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8072" y="945446"/>
            <a:ext cx="9047019" cy="5324535"/>
          </a:xfrm>
          <a:prstGeom prst="rect">
            <a:avLst/>
          </a:prstGeom>
        </p:spPr>
        <p:txBody>
          <a:bodyPr wrap="square">
            <a:spAutoFit/>
          </a:bodyPr>
          <a:lstStyle/>
          <a:p>
            <a:pPr algn="just"/>
            <a:r>
              <a:rPr lang="ro-RO" sz="2000" dirty="0">
                <a:latin typeface="Times New Roman" panose="02020603050405020304" pitchFamily="18" charset="0"/>
                <a:cs typeface="Times New Roman" panose="02020603050405020304" pitchFamily="18" charset="0"/>
              </a:rPr>
              <a:t>Punerea în aplicare a legii calităţii aerului înconjurător se realizează prin Sistemul Naţional de Evaluare şi Gestionare Integrată a Calităţii Aerului, denumit în continuare SNEGICA, care asigură cadrul organizatoric, instituţional şi legal de cooperare a autorităţilor şi instituţiilor publice cu competenţe în domeniu în scopul evaluării şi gestionării calităţii aerului înconjurător, în mod unitar, pe întreg teritoriul României, precum şi pentru informarea populaţiei şi a organismelor europene şi internaţionale privind calitatea aerului înconjurător.</a:t>
            </a:r>
          </a:p>
          <a:p>
            <a:pPr algn="just"/>
            <a:endParaRPr lang="en-US" sz="2000" b="1" dirty="0" smtClean="0">
              <a:latin typeface="Times New Roman" panose="02020603050405020304" pitchFamily="18" charset="0"/>
              <a:cs typeface="Times New Roman" panose="02020603050405020304" pitchFamily="18" charset="0"/>
            </a:endParaRPr>
          </a:p>
          <a:p>
            <a:pPr algn="just"/>
            <a:r>
              <a:rPr lang="ro-RO" sz="2000" b="1" dirty="0" smtClean="0">
                <a:latin typeface="Times New Roman" panose="02020603050405020304" pitchFamily="18" charset="0"/>
                <a:cs typeface="Times New Roman" panose="02020603050405020304" pitchFamily="18" charset="0"/>
              </a:rPr>
              <a:t>SNEGICA</a:t>
            </a:r>
            <a:r>
              <a:rPr lang="ro-RO" sz="2000" dirty="0" smtClean="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cuprinde, ca părţi integrante, următoarele două sisteme:</a:t>
            </a:r>
          </a:p>
          <a:p>
            <a:pPr algn="just"/>
            <a:r>
              <a:rPr lang="ro-RO" sz="2000" dirty="0">
                <a:latin typeface="Times New Roman" panose="02020603050405020304" pitchFamily="18" charset="0"/>
                <a:cs typeface="Times New Roman" panose="02020603050405020304" pitchFamily="18" charset="0"/>
              </a:rPr>
              <a:t>a)Sistemul Naţional de Monitorizare a Calităţii Aerului, denumit în continuare SNMCA, care asigură cadrul organizatoric, instituţional şi legal pentru desfăşurarea activităţilor de monitorizare a calităţii aerului înconjurător, în mod unitar, pe teritoriul României; </a:t>
            </a:r>
          </a:p>
          <a:p>
            <a:pPr algn="just"/>
            <a:r>
              <a:rPr lang="ro-RO" sz="2000" dirty="0">
                <a:latin typeface="Times New Roman" panose="02020603050405020304" pitchFamily="18" charset="0"/>
                <a:cs typeface="Times New Roman" panose="02020603050405020304" pitchFamily="18" charset="0"/>
              </a:rPr>
              <a:t>b)Sistemul Naţional de Inventariere a Emisiilor de Poluanţi Atmosferici, denumit în continuare SNIEPA, care asigură cadrul organizatoric, instituţional şi legal pentru realizarea inventarelor privind emisiile de poluanţi în atmosferă, în mod unitar, pe întreg teritoriul ţării.</a:t>
            </a:r>
          </a:p>
        </p:txBody>
      </p:sp>
    </p:spTree>
    <p:extLst>
      <p:ext uri="{BB962C8B-B14F-4D97-AF65-F5344CB8AC3E}">
        <p14:creationId xmlns:p14="http://schemas.microsoft.com/office/powerpoint/2010/main" val="30216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582" y="1305342"/>
            <a:ext cx="9254836" cy="4985980"/>
          </a:xfrm>
          <a:prstGeom prst="rect">
            <a:avLst/>
          </a:prstGeom>
        </p:spPr>
        <p:txBody>
          <a:bodyPr wrap="square">
            <a:spAutoFit/>
          </a:bodyPr>
          <a:lstStyle/>
          <a:p>
            <a:r>
              <a:rPr lang="ro-RO" dirty="0"/>
              <a:t>SNEGICA îndeplineşte următoarele atribuţii:</a:t>
            </a:r>
          </a:p>
          <a:p>
            <a:r>
              <a:rPr lang="ro-RO" dirty="0">
                <a:latin typeface="Times New Roman" panose="02020603050405020304" pitchFamily="18" charset="0"/>
                <a:cs typeface="Times New Roman" panose="02020603050405020304" pitchFamily="18" charset="0"/>
              </a:rPr>
              <a:t>a)asigură evaluarea calităţii aerului înconjurător, în mod unitar, în aglomerările şi zonele de pe întreg teritoriul ţării; </a:t>
            </a:r>
          </a:p>
          <a:p>
            <a:r>
              <a:rPr lang="ro-RO" dirty="0">
                <a:latin typeface="Times New Roman" panose="02020603050405020304" pitchFamily="18" charset="0"/>
                <a:cs typeface="Times New Roman" panose="02020603050405020304" pitchFamily="18" charset="0"/>
              </a:rPr>
              <a:t>b)asigură clasificarea şi delimitarea ariilor din zone şi aglomerări în regimuri de evaluare şi în regimuri de gestionare a calităţii aerului înconjurător; </a:t>
            </a:r>
          </a:p>
          <a:p>
            <a:r>
              <a:rPr lang="ro-RO" dirty="0">
                <a:latin typeface="Times New Roman" panose="02020603050405020304" pitchFamily="18" charset="0"/>
                <a:cs typeface="Times New Roman" panose="02020603050405020304" pitchFamily="18" charset="0"/>
              </a:rPr>
              <a:t>c)asigură realizarea inventarului naţional privind emisiile de poluanţi în atmosferă; </a:t>
            </a:r>
          </a:p>
          <a:p>
            <a:r>
              <a:rPr lang="ro-RO" dirty="0">
                <a:latin typeface="Times New Roman" panose="02020603050405020304" pitchFamily="18" charset="0"/>
                <a:cs typeface="Times New Roman" panose="02020603050405020304" pitchFamily="18" charset="0"/>
              </a:rPr>
              <a:t>d)asigură elaborarea şi punerea în aplicare a planurilor de menţinere a calităţii aerului, a planurilor de calitate a aerului şi a planurilor de acţiune pe termen scurt; </a:t>
            </a:r>
          </a:p>
          <a:p>
            <a:r>
              <a:rPr lang="ro-RO" dirty="0">
                <a:latin typeface="Times New Roman" panose="02020603050405020304" pitchFamily="18" charset="0"/>
                <a:cs typeface="Times New Roman" panose="02020603050405020304" pitchFamily="18" charset="0"/>
              </a:rPr>
              <a:t>e)asigură informaţiile necesare realizării rapoartelor către organismele europene şi internaţionale; </a:t>
            </a:r>
          </a:p>
          <a:p>
            <a:r>
              <a:rPr lang="ro-RO" dirty="0">
                <a:latin typeface="Times New Roman" panose="02020603050405020304" pitchFamily="18" charset="0"/>
                <a:cs typeface="Times New Roman" panose="02020603050405020304" pitchFamily="18" charset="0"/>
              </a:rPr>
              <a:t>f)asigură informarea publicului cu privire la calitatea aerului înconjurător</a:t>
            </a:r>
            <a:r>
              <a:rPr lang="ro-RO"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ro-RO" sz="2000" dirty="0">
                <a:latin typeface="Times New Roman" panose="02020603050405020304" pitchFamily="18" charset="0"/>
                <a:cs typeface="Times New Roman" panose="02020603050405020304" pitchFamily="18" charset="0"/>
              </a:rPr>
              <a:t>În scopul evaluării şi gestionării calităţii aerului înconjurător pe întreg teritoriul ţării se stabilesc aglomerări, zone de evaluare a calităţii aerului înconjurător şi zone de gestionare a calităţii aerului înconjurător.</a:t>
            </a:r>
          </a:p>
          <a:p>
            <a:r>
              <a:rPr lang="ro-RO" sz="2000" dirty="0">
                <a:latin typeface="Times New Roman" panose="02020603050405020304" pitchFamily="18" charset="0"/>
                <a:cs typeface="Times New Roman" panose="02020603050405020304" pitchFamily="18" charset="0"/>
              </a:rPr>
              <a:t>Astfel, conform Legii 104/2011, este stabilită zona Buzău, de evaluare a calității aerului înconjurător, reprezentând delimitarea administrativă a judeţului Buzău.</a:t>
            </a:r>
          </a:p>
          <a:p>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23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709" y="1859340"/>
            <a:ext cx="9130145" cy="2308324"/>
          </a:xfrm>
          <a:prstGeom prst="rect">
            <a:avLst/>
          </a:prstGeom>
        </p:spPr>
        <p:txBody>
          <a:bodyPr wrap="square">
            <a:spAutoFit/>
          </a:bodyPr>
          <a:lstStyle/>
          <a:p>
            <a:pPr algn="just"/>
            <a:r>
              <a:rPr lang="ro-RO" dirty="0">
                <a:latin typeface="Times New Roman" panose="02020603050405020304" pitchFamily="18" charset="0"/>
                <a:cs typeface="Times New Roman" panose="02020603050405020304" pitchFamily="18" charset="0"/>
              </a:rPr>
              <a:t>Agenţia pentru Protecţia Mediului Buzău este instituţia care asigură aplicarea legislaţiei privind calitatea aerului la nivel teritorial, efectuează activităţi de monitorizare a aerului înconjurător prin sistemul RNMCA, </a:t>
            </a:r>
            <a:r>
              <a:rPr lang="ro-RO" dirty="0" smtClean="0">
                <a:latin typeface="Times New Roman" panose="02020603050405020304" pitchFamily="18" charset="0"/>
                <a:cs typeface="Times New Roman" panose="02020603050405020304" pitchFamily="18" charset="0"/>
              </a:rPr>
              <a:t>realizează Inventarul de emisii la nivel județean, colaborează </a:t>
            </a:r>
            <a:r>
              <a:rPr lang="ro-RO" dirty="0">
                <a:latin typeface="Times New Roman" panose="02020603050405020304" pitchFamily="18" charset="0"/>
                <a:cs typeface="Times New Roman" panose="02020603050405020304" pitchFamily="18" charset="0"/>
              </a:rPr>
              <a:t>cu alte instituţii locale şi centrale pentru evaluarea calităţii aerului înconjurător, informează titularii de activităţi în cazul apariţiei riscului de depăşiri ale valorilor limită, participă la elaborarea planurilor de calitatea aerului şi monitorizează îndeplinirea şi efectele aplicării măsurilor, introduce în actele de reglementare aceste măsuri, acolo unde este cazul şi asigură informarea publicului cu privire la calitatea aerului înconjurător.</a:t>
            </a:r>
          </a:p>
        </p:txBody>
      </p:sp>
    </p:spTree>
    <p:extLst>
      <p:ext uri="{BB962C8B-B14F-4D97-AF65-F5344CB8AC3E}">
        <p14:creationId xmlns:p14="http://schemas.microsoft.com/office/powerpoint/2010/main" val="365827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09" y="958611"/>
            <a:ext cx="10861964" cy="4031873"/>
          </a:xfrm>
          <a:prstGeom prst="rect">
            <a:avLst/>
          </a:prstGeom>
        </p:spPr>
        <p:txBody>
          <a:bodyPr wrap="square">
            <a:spAutoFit/>
          </a:bodyPr>
          <a:lstStyle/>
          <a:p>
            <a:pPr algn="just"/>
            <a:r>
              <a:rPr lang="ro-RO" sz="2000" dirty="0" smtClean="0">
                <a:latin typeface="Times New Roman" panose="02020603050405020304" pitchFamily="18" charset="0"/>
                <a:cs typeface="Times New Roman" panose="02020603050405020304" pitchFamily="18" charset="0"/>
              </a:rPr>
              <a:t>Concret, calitatea aerului </a:t>
            </a:r>
            <a:r>
              <a:rPr lang="ro-RO" sz="2000" dirty="0">
                <a:latin typeface="Times New Roman" panose="02020603050405020304" pitchFamily="18" charset="0"/>
                <a:cs typeface="Times New Roman" panose="02020603050405020304" pitchFamily="18" charset="0"/>
              </a:rPr>
              <a:t>în județul Buzău este monitorizată </a:t>
            </a:r>
            <a:r>
              <a:rPr lang="ro-RO" sz="2000" dirty="0" smtClean="0">
                <a:latin typeface="Times New Roman" panose="02020603050405020304" pitchFamily="18" charset="0"/>
                <a:cs typeface="Times New Roman" panose="02020603050405020304" pitchFamily="18" charset="0"/>
              </a:rPr>
              <a:t>atât prin măsurători manuale, cât și automat, prin două stații automate de monitorizare a calității aerului, parte integrantă a RNMCA, aflate în comodat la APM Buzău, ele fiind proprietatea MM.</a:t>
            </a:r>
          </a:p>
          <a:p>
            <a:pPr algn="just"/>
            <a:r>
              <a:rPr lang="ro-RO" sz="2000" dirty="0" smtClean="0">
                <a:latin typeface="Times New Roman" panose="02020603050405020304" pitchFamily="18" charset="0"/>
                <a:cs typeface="Times New Roman" panose="02020603050405020304" pitchFamily="18" charset="0"/>
              </a:rPr>
              <a:t>În </a:t>
            </a:r>
            <a:r>
              <a:rPr lang="ro-RO" sz="2000" dirty="0">
                <a:latin typeface="Times New Roman" panose="02020603050405020304" pitchFamily="18" charset="0"/>
                <a:cs typeface="Times New Roman" panose="02020603050405020304" pitchFamily="18" charset="0"/>
              </a:rPr>
              <a:t>perioada 2015-2019, pentru realizarea Programului de dezvoltare si optimizare a Retelei Nationale de Monitorizare a Calitatii Aerului (RNMCA</a:t>
            </a:r>
            <a:r>
              <a:rPr lang="ro-RO" sz="2000" dirty="0" smtClean="0">
                <a:latin typeface="Times New Roman" panose="02020603050405020304" pitchFamily="18" charset="0"/>
                <a:cs typeface="Times New Roman" panose="02020603050405020304" pitchFamily="18" charset="0"/>
              </a:rPr>
              <a:t>) s-au </a:t>
            </a:r>
            <a:r>
              <a:rPr lang="ro-RO" sz="2000" dirty="0">
                <a:latin typeface="Times New Roman" panose="02020603050405020304" pitchFamily="18" charset="0"/>
                <a:cs typeface="Times New Roman" panose="02020603050405020304" pitchFamily="18" charset="0"/>
              </a:rPr>
              <a:t>derulat 4 contracte subsecvente de servicii, </a:t>
            </a:r>
            <a:r>
              <a:rPr lang="ro-RO" sz="2000" dirty="0" smtClean="0">
                <a:latin typeface="Times New Roman" panose="02020603050405020304" pitchFamily="18" charset="0"/>
                <a:cs typeface="Times New Roman" panose="02020603050405020304" pitchFamily="18" charset="0"/>
              </a:rPr>
              <a:t>incheiate </a:t>
            </a:r>
            <a:r>
              <a:rPr lang="ro-RO" sz="2000" dirty="0">
                <a:latin typeface="Times New Roman" panose="02020603050405020304" pitchFamily="18" charset="0"/>
                <a:cs typeface="Times New Roman" panose="02020603050405020304" pitchFamily="18" charset="0"/>
              </a:rPr>
              <a:t>in baza Acordului-cadru nr.999/16.02.2015, între MINISTERUL MEDIULUI ȘI ASOCIEREA “Orion Europe SRL – Orion </a:t>
            </a:r>
            <a:r>
              <a:rPr lang="ro-RO" sz="2000" dirty="0" smtClean="0">
                <a:latin typeface="Times New Roman" panose="02020603050405020304" pitchFamily="18" charset="0"/>
                <a:cs typeface="Times New Roman" panose="02020603050405020304" pitchFamily="18" charset="0"/>
              </a:rPr>
              <a:t>SRL.</a:t>
            </a:r>
          </a:p>
          <a:p>
            <a:pPr algn="just"/>
            <a:r>
              <a:rPr lang="ro-RO" sz="2000" dirty="0" smtClean="0">
                <a:latin typeface="Times New Roman" panose="02020603050405020304" pitchFamily="18" charset="0"/>
                <a:cs typeface="Times New Roman" panose="02020603050405020304" pitchFamily="18" charset="0"/>
              </a:rPr>
              <a:t>Cele 2 </a:t>
            </a:r>
            <a:r>
              <a:rPr lang="ro-RO" sz="2000" dirty="0">
                <a:latin typeface="Times New Roman" panose="02020603050405020304" pitchFamily="18" charset="0"/>
                <a:cs typeface="Times New Roman" panose="02020603050405020304" pitchFamily="18" charset="0"/>
              </a:rPr>
              <a:t>staţii automate de monitorizare a calităţii aerului </a:t>
            </a:r>
            <a:r>
              <a:rPr lang="ro-RO" sz="2000" dirty="0" smtClean="0">
                <a:latin typeface="Times New Roman" panose="02020603050405020304" pitchFamily="18" charset="0"/>
                <a:cs typeface="Times New Roman" panose="02020603050405020304" pitchFamily="18" charset="0"/>
              </a:rPr>
              <a:t>din județul Buzău sunt amplasate</a:t>
            </a:r>
            <a:r>
              <a:rPr lang="ro-RO" sz="2000" dirty="0">
                <a:latin typeface="Times New Roman" panose="02020603050405020304" pitchFamily="18" charset="0"/>
                <a:cs typeface="Times New Roman" panose="02020603050405020304" pitchFamily="18" charset="0"/>
              </a:rPr>
              <a:t>, conform criteriilor indicate în </a:t>
            </a:r>
            <a:r>
              <a:rPr lang="ro-RO" sz="2000" dirty="0" smtClean="0">
                <a:latin typeface="Times New Roman" panose="02020603050405020304" pitchFamily="18" charset="0"/>
                <a:cs typeface="Times New Roman" panose="02020603050405020304" pitchFamily="18" charset="0"/>
              </a:rPr>
              <a:t>legislaţie, în </a:t>
            </a:r>
            <a:r>
              <a:rPr lang="ro-RO" sz="2000" dirty="0">
                <a:latin typeface="Times New Roman" panose="02020603050405020304" pitchFamily="18" charset="0"/>
                <a:cs typeface="Times New Roman" panose="02020603050405020304" pitchFamily="18" charset="0"/>
              </a:rPr>
              <a:t>municipiile Buzău și Rîmnicu Sarat, </a:t>
            </a:r>
            <a:r>
              <a:rPr lang="ro-RO" sz="2000" dirty="0" smtClean="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în zone reprezentative pentru fiecare tip de staţie</a:t>
            </a:r>
            <a:r>
              <a:rPr lang="ro-RO" sz="2000" dirty="0" smtClean="0">
                <a:latin typeface="Times New Roman" panose="02020603050405020304" pitchFamily="18" charset="0"/>
                <a:cs typeface="Times New Roman" panose="02020603050405020304" pitchFamily="18" charset="0"/>
              </a:rPr>
              <a:t>.</a:t>
            </a:r>
          </a:p>
          <a:p>
            <a:endParaRPr lang="ro-RO" sz="2000" dirty="0">
              <a:latin typeface="Times New Roman" panose="02020603050405020304" pitchFamily="18" charset="0"/>
              <a:cs typeface="Times New Roman" panose="02020603050405020304" pitchFamily="18" charset="0"/>
            </a:endParaRPr>
          </a:p>
          <a:p>
            <a:endParaRPr lang="ro-RO" dirty="0"/>
          </a:p>
          <a:p>
            <a:endParaRPr lang="ro-RO" dirty="0"/>
          </a:p>
        </p:txBody>
      </p:sp>
    </p:spTree>
    <p:extLst>
      <p:ext uri="{BB962C8B-B14F-4D97-AF65-F5344CB8AC3E}">
        <p14:creationId xmlns:p14="http://schemas.microsoft.com/office/powerpoint/2010/main" val="140314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83215"/>
          </a:xfrm>
        </p:spPr>
        <p:txBody>
          <a:bodyPr>
            <a:normAutofit fontScale="90000"/>
          </a:bodyPr>
          <a:lstStyle/>
          <a:p>
            <a:pPr algn="ctr"/>
            <a:r>
              <a:rPr lang="ro-RO" sz="2400" b="1" dirty="0">
                <a:latin typeface="Times New Roman" panose="02020603050405020304" pitchFamily="18" charset="0"/>
                <a:cs typeface="Times New Roman" panose="02020603050405020304" pitchFamily="18" charset="0"/>
              </a:rPr>
              <a:t>Amplasarea statiilor automate de monitorizare a calității aerului pe teritoriul județului Buzău</a:t>
            </a:r>
          </a:p>
        </p:txBody>
      </p:sp>
      <p:sp>
        <p:nvSpPr>
          <p:cNvPr id="3" name="Content Placeholder 2"/>
          <p:cNvSpPr>
            <a:spLocks noGrp="1"/>
          </p:cNvSpPr>
          <p:nvPr>
            <p:ph sz="half" idx="1"/>
          </p:nvPr>
        </p:nvSpPr>
        <p:spPr>
          <a:xfrm>
            <a:off x="1097278" y="3604315"/>
            <a:ext cx="4937760" cy="2264779"/>
          </a:xfrm>
        </p:spPr>
        <p:txBody>
          <a:bodyPr>
            <a:normAutofit fontScale="55000" lnSpcReduction="20000"/>
          </a:bodyPr>
          <a:lstStyle/>
          <a:p>
            <a:r>
              <a:rPr lang="ro-RO" sz="2600" b="1" dirty="0">
                <a:latin typeface="Times New Roman" panose="02020603050405020304" pitchFamily="18" charset="0"/>
                <a:cs typeface="Times New Roman" panose="02020603050405020304" pitchFamily="18" charset="0"/>
              </a:rPr>
              <a:t>Staţia Buzău 1 (BZ1) </a:t>
            </a:r>
            <a:r>
              <a:rPr lang="ro-RO" sz="2600" dirty="0">
                <a:latin typeface="Times New Roman" panose="02020603050405020304" pitchFamily="18" charset="0"/>
                <a:cs typeface="Times New Roman" panose="02020603050405020304" pitchFamily="18" charset="0"/>
              </a:rPr>
              <a:t>este o staţie de tip urban, amplasată în municipiul Buzău, Str. Sfântul Sava de la Buzău, nr.3.</a:t>
            </a:r>
          </a:p>
          <a:p>
            <a:r>
              <a:rPr lang="ro-RO" sz="2600" dirty="0">
                <a:latin typeface="Times New Roman" panose="02020603050405020304" pitchFamily="18" charset="0"/>
                <a:cs typeface="Times New Roman" panose="02020603050405020304" pitchFamily="18" charset="0"/>
              </a:rPr>
              <a:t>Acestă staţie evaluează influenţa așezărilor umane asupra calităţii  aerului, având următoarele caracteristici:</a:t>
            </a:r>
          </a:p>
          <a:p>
            <a:r>
              <a:rPr lang="ro-RO" sz="2600" dirty="0" smtClean="0">
                <a:latin typeface="Times New Roman" panose="02020603050405020304" pitchFamily="18" charset="0"/>
                <a:cs typeface="Times New Roman" panose="02020603050405020304" pitchFamily="18" charset="0"/>
              </a:rPr>
              <a:t>•raza </a:t>
            </a:r>
            <a:r>
              <a:rPr lang="ro-RO" sz="2600" dirty="0">
                <a:latin typeface="Times New Roman" panose="02020603050405020304" pitchFamily="18" charset="0"/>
                <a:cs typeface="Times New Roman" panose="02020603050405020304" pitchFamily="18" charset="0"/>
              </a:rPr>
              <a:t>ariei de reprezentativitate este de 1-5 km;</a:t>
            </a:r>
          </a:p>
          <a:p>
            <a:r>
              <a:rPr lang="ro-RO" sz="2600" dirty="0" smtClean="0">
                <a:latin typeface="Times New Roman" panose="02020603050405020304" pitchFamily="18" charset="0"/>
                <a:cs typeface="Times New Roman" panose="02020603050405020304" pitchFamily="18" charset="0"/>
              </a:rPr>
              <a:t>•poluanţii </a:t>
            </a:r>
            <a:r>
              <a:rPr lang="ro-RO" sz="2600" dirty="0">
                <a:latin typeface="Times New Roman" panose="02020603050405020304" pitchFamily="18" charset="0"/>
                <a:cs typeface="Times New Roman" panose="02020603050405020304" pitchFamily="18" charset="0"/>
              </a:rPr>
              <a:t>monitorizaţi sunt dioxid de sulf (SO2), oxizi de azot (NOx/NO/NO2), monoxid de carbon (CO), ozon (O3),  benzen, toluen, etilbenzen, o-, m-, p-xilen, pulberi în suspensie (PM 10 şi PM 2,5) şi parametrii meteo (direcţia şi viteza vântului, presiune, temperatură, radiaţia solară, umiditate relativă, precipitaţii);</a:t>
            </a:r>
          </a:p>
          <a:p>
            <a:endParaRPr lang="ro-RO" dirty="0"/>
          </a:p>
        </p:txBody>
      </p:sp>
      <p:sp>
        <p:nvSpPr>
          <p:cNvPr id="4" name="Content Placeholder 3"/>
          <p:cNvSpPr>
            <a:spLocks noGrp="1"/>
          </p:cNvSpPr>
          <p:nvPr>
            <p:ph sz="half" idx="2"/>
          </p:nvPr>
        </p:nvSpPr>
        <p:spPr>
          <a:xfrm>
            <a:off x="6217920" y="3604315"/>
            <a:ext cx="4937760" cy="2264780"/>
          </a:xfrm>
        </p:spPr>
        <p:txBody>
          <a:bodyPr>
            <a:normAutofit fontScale="55000" lnSpcReduction="20000"/>
          </a:bodyPr>
          <a:lstStyle/>
          <a:p>
            <a:r>
              <a:rPr lang="ro-RO" sz="2600" b="1" dirty="0">
                <a:latin typeface="Times New Roman" panose="02020603050405020304" pitchFamily="18" charset="0"/>
                <a:cs typeface="Times New Roman" panose="02020603050405020304" pitchFamily="18" charset="0"/>
              </a:rPr>
              <a:t>Staţia Buzău 2 (BZ2) </a:t>
            </a:r>
            <a:r>
              <a:rPr lang="ro-RO" sz="2600" dirty="0">
                <a:latin typeface="Times New Roman" panose="02020603050405020304" pitchFamily="18" charset="0"/>
                <a:cs typeface="Times New Roman" panose="02020603050405020304" pitchFamily="18" charset="0"/>
              </a:rPr>
              <a:t>este o staţie de tip trafic amplasată în municipiul Râmnicu Sărat, str. Focsani, nr. 23.</a:t>
            </a:r>
          </a:p>
          <a:p>
            <a:r>
              <a:rPr lang="ro-RO" sz="2600" dirty="0">
                <a:latin typeface="Times New Roman" panose="02020603050405020304" pitchFamily="18" charset="0"/>
                <a:cs typeface="Times New Roman" panose="02020603050405020304" pitchFamily="18" charset="0"/>
              </a:rPr>
              <a:t>Acestă staţie evaluează influenţa traficului de pe DN E85 asupra calităţii   aerului, având următoarele caracteristici:</a:t>
            </a:r>
          </a:p>
          <a:p>
            <a:r>
              <a:rPr lang="ro-RO" sz="2600" dirty="0" smtClean="0">
                <a:latin typeface="Times New Roman" panose="02020603050405020304" pitchFamily="18" charset="0"/>
                <a:cs typeface="Times New Roman" panose="02020603050405020304" pitchFamily="18" charset="0"/>
              </a:rPr>
              <a:t>•raza </a:t>
            </a:r>
            <a:r>
              <a:rPr lang="ro-RO" sz="2600" dirty="0">
                <a:latin typeface="Times New Roman" panose="02020603050405020304" pitchFamily="18" charset="0"/>
                <a:cs typeface="Times New Roman" panose="02020603050405020304" pitchFamily="18" charset="0"/>
              </a:rPr>
              <a:t>ariei de reprezentativitate este de 10-100m</a:t>
            </a:r>
          </a:p>
          <a:p>
            <a:r>
              <a:rPr lang="ro-RO" sz="2600" dirty="0" smtClean="0">
                <a:latin typeface="Times New Roman" panose="02020603050405020304" pitchFamily="18" charset="0"/>
                <a:cs typeface="Times New Roman" panose="02020603050405020304" pitchFamily="18" charset="0"/>
              </a:rPr>
              <a:t>•poluanţii </a:t>
            </a:r>
            <a:r>
              <a:rPr lang="ro-RO" sz="2600" dirty="0">
                <a:latin typeface="Times New Roman" panose="02020603050405020304" pitchFamily="18" charset="0"/>
                <a:cs typeface="Times New Roman" panose="02020603050405020304" pitchFamily="18" charset="0"/>
              </a:rPr>
              <a:t>monitorizaţi sunt dioxid de sulf (SO2), oxizi de azot (NOx/NO/NO2), monoxid de carbon (CO), benzen, toluen, etilbenzen, o-, m-, p-xilen, pulberi în suspensie (PM 10 şi PM 2,5) </a:t>
            </a:r>
          </a:p>
          <a:p>
            <a:endParaRPr lang="ro-RO" dirty="0"/>
          </a:p>
        </p:txBody>
      </p:sp>
      <p:pic>
        <p:nvPicPr>
          <p:cNvPr id="5" name="Picture 4"/>
          <p:cNvPicPr>
            <a:picLocks noChangeAspect="1"/>
          </p:cNvPicPr>
          <p:nvPr/>
        </p:nvPicPr>
        <p:blipFill>
          <a:blip r:embed="rId2"/>
          <a:stretch>
            <a:fillRect/>
          </a:stretch>
        </p:blipFill>
        <p:spPr>
          <a:xfrm>
            <a:off x="980897" y="794940"/>
            <a:ext cx="3272447" cy="2615411"/>
          </a:xfrm>
          <a:prstGeom prst="rect">
            <a:avLst/>
          </a:prstGeom>
        </p:spPr>
      </p:pic>
      <p:sp>
        <p:nvSpPr>
          <p:cNvPr id="6" name="Rectangle 5"/>
          <p:cNvSpPr/>
          <p:nvPr/>
        </p:nvSpPr>
        <p:spPr>
          <a:xfrm>
            <a:off x="5273039" y="1086982"/>
            <a:ext cx="4059382" cy="2031325"/>
          </a:xfrm>
          <a:prstGeom prst="rect">
            <a:avLst/>
          </a:prstGeom>
        </p:spPr>
        <p:txBody>
          <a:bodyPr wrap="square">
            <a:spAutoFit/>
          </a:bodyPr>
          <a:lstStyle/>
          <a:p>
            <a:r>
              <a:rPr lang="ro-RO" dirty="0"/>
              <a:t>Legendă:</a:t>
            </a:r>
          </a:p>
          <a:p>
            <a:endParaRPr lang="ro-RO" dirty="0"/>
          </a:p>
          <a:p>
            <a:r>
              <a:rPr lang="ro-RO" dirty="0"/>
              <a:t>      BZ-1: Str. Sfântul Sava de la Buzău nr.3, mun.Buzău-tip fond urban</a:t>
            </a:r>
          </a:p>
          <a:p>
            <a:endParaRPr lang="ro-RO" dirty="0"/>
          </a:p>
          <a:p>
            <a:r>
              <a:rPr lang="ro-RO" dirty="0"/>
              <a:t>      BZ-2:  str. Focsani, nr. 23, mun. Ramnicul Sărat-tip trafic</a:t>
            </a:r>
          </a:p>
        </p:txBody>
      </p:sp>
      <p:pic>
        <p:nvPicPr>
          <p:cNvPr id="7" name="Picture 6"/>
          <p:cNvPicPr>
            <a:picLocks noChangeAspect="1"/>
          </p:cNvPicPr>
          <p:nvPr/>
        </p:nvPicPr>
        <p:blipFill>
          <a:blip r:embed="rId3"/>
          <a:stretch>
            <a:fillRect/>
          </a:stretch>
        </p:blipFill>
        <p:spPr>
          <a:xfrm>
            <a:off x="5427964" y="1675547"/>
            <a:ext cx="200000" cy="209524"/>
          </a:xfrm>
          <a:prstGeom prst="rect">
            <a:avLst/>
          </a:prstGeom>
        </p:spPr>
      </p:pic>
      <p:pic>
        <p:nvPicPr>
          <p:cNvPr id="8" name="Picture 7"/>
          <p:cNvPicPr>
            <a:picLocks noChangeAspect="1"/>
          </p:cNvPicPr>
          <p:nvPr/>
        </p:nvPicPr>
        <p:blipFill>
          <a:blip r:embed="rId4"/>
          <a:stretch>
            <a:fillRect/>
          </a:stretch>
        </p:blipFill>
        <p:spPr>
          <a:xfrm>
            <a:off x="5427964" y="2503478"/>
            <a:ext cx="180861" cy="192919"/>
          </a:xfrm>
          <a:prstGeom prst="rect">
            <a:avLst/>
          </a:prstGeom>
        </p:spPr>
      </p:pic>
      <p:sp>
        <p:nvSpPr>
          <p:cNvPr id="9" name="Rectangle 8"/>
          <p:cNvSpPr/>
          <p:nvPr/>
        </p:nvSpPr>
        <p:spPr>
          <a:xfrm>
            <a:off x="3239589" y="1810713"/>
            <a:ext cx="169817" cy="1396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Oval 9"/>
          <p:cNvSpPr/>
          <p:nvPr/>
        </p:nvSpPr>
        <p:spPr>
          <a:xfrm>
            <a:off x="2721623" y="2377440"/>
            <a:ext cx="209006" cy="1260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26582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1762681"/>
            <a:ext cx="11194472" cy="2031325"/>
          </a:xfrm>
          <a:prstGeom prst="rect">
            <a:avLst/>
          </a:prstGeom>
        </p:spPr>
        <p:txBody>
          <a:bodyPr wrap="square">
            <a:spAutoFit/>
          </a:bodyPr>
          <a:lstStyle/>
          <a:p>
            <a:pPr algn="just"/>
            <a:r>
              <a:rPr lang="ro-RO" dirty="0"/>
              <a:t>Poluanţii </a:t>
            </a:r>
            <a:r>
              <a:rPr lang="ro-RO" dirty="0" smtClean="0"/>
              <a:t>monitorizaţi de cele două stații automate, </a:t>
            </a:r>
            <a:r>
              <a:rPr lang="ro-RO" dirty="0"/>
              <a:t>metodele de măsurare, valorile limită, pragurile de alertă şi de informare sunt stabilite în legislaţia naţională privind protecţia atmosferei şi respectă reglementările europene. </a:t>
            </a:r>
          </a:p>
          <a:p>
            <a:pPr algn="just"/>
            <a:r>
              <a:rPr lang="ro-RO" dirty="0"/>
              <a:t>Pentru a caracteriza condiţiile de prelevare şi a corela nivelul concentraţiei poluanţilor cu sursele de poluare, la stația BZ1 sunt înregistrate continuu valorile pentru următorii parametrii meteo relevanţi pentru prelevare: direcţia şi viteza vântului, presiune, temperatură, radiaţia solară, umiditate relativă și precipitaţii. Semnalele furnizate de senzorii meteorologici au fost achiziţionate, procesate şi stocate în valori medii de un data logger. </a:t>
            </a:r>
            <a:endParaRPr lang="ro-RO" dirty="0" smtClean="0"/>
          </a:p>
          <a:p>
            <a:pPr algn="just"/>
            <a:r>
              <a:rPr lang="ro-RO" dirty="0" smtClean="0"/>
              <a:t>Datele </a:t>
            </a:r>
            <a:r>
              <a:rPr lang="ro-RO" dirty="0"/>
              <a:t>pot fi vizualizate în timp real pe site-ul www.calitateaer.ro. </a:t>
            </a:r>
            <a:endParaRPr lang="ro-RO" dirty="0" smtClean="0"/>
          </a:p>
        </p:txBody>
      </p:sp>
    </p:spTree>
    <p:extLst>
      <p:ext uri="{BB962C8B-B14F-4D97-AF65-F5344CB8AC3E}">
        <p14:creationId xmlns:p14="http://schemas.microsoft.com/office/powerpoint/2010/main" val="346306379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313</TotalTime>
  <Words>3353</Words>
  <Application>Microsoft Office PowerPoint</Application>
  <PresentationFormat>Widescreen</PresentationFormat>
  <Paragraphs>465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Calibri Light</vt:lpstr>
      <vt:lpstr>Symbol</vt:lpstr>
      <vt:lpstr>Times New Roman</vt:lpstr>
      <vt:lpstr>Retrospect</vt:lpstr>
      <vt:lpstr>EVALUAREA ȘI GESTIONAREA CALITĂȚII AERULUI.  CADRUL LEGISLATIV ȘI EXEMPLE PRACTICE LA NIVELUL JUDEȚULUI BUZĂU</vt:lpstr>
      <vt:lpstr>PowerPoint Presentation</vt:lpstr>
      <vt:lpstr>PowerPoint Presentation</vt:lpstr>
      <vt:lpstr>PowerPoint Presentation</vt:lpstr>
      <vt:lpstr>PowerPoint Presentation</vt:lpstr>
      <vt:lpstr>PowerPoint Presentation</vt:lpstr>
      <vt:lpstr>PowerPoint Presentation</vt:lpstr>
      <vt:lpstr>Amplasarea statiilor automate de monitorizare a calității aerului pe teritoriul județului Buzău</vt:lpstr>
      <vt:lpstr>PowerPoint Presentation</vt:lpstr>
      <vt:lpstr>PowerPoint Presentation</vt:lpstr>
      <vt:lpstr>PowerPoint Presentation</vt:lpstr>
      <vt:lpstr>Evoluţia concentraţiilor medii anuale ale tuturor indicatorilor monitorizaţi de staţia de fond urban  BZ-1, în perioada 2014-2018 este prezentată în tabelul și figura următoare:</vt:lpstr>
      <vt:lpstr>PowerPoint Presentation</vt:lpstr>
      <vt:lpstr>Evoluţia concentraţiilor medii anuale ale tuturor indicatorilor monitorizaţi de staţia de trafic  BZ-2, în perioada 2017-2018 este prezentată în tabelul și figura următoare:  </vt:lpstr>
      <vt:lpstr>PowerPoint Presentation</vt:lpstr>
      <vt:lpstr>PowerPoint Presentation</vt:lpstr>
      <vt:lpstr>PowerPoint Presentation</vt:lpstr>
      <vt:lpstr>PowerPoint Presentation</vt:lpstr>
      <vt:lpstr>PowerPoint Presentation</vt:lpstr>
      <vt:lpstr>Efectele poluării aerului înconjurător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EVALUAREA ȘI GESTIONAREA CALITĂȚII AERULUI.  CADRUL LEGISLATIV ȘI EXEMPLE PRACTICE LA NIVELUL JUDEȚULUI BUZĂU</dc:title>
  <dc:creator>Oana Neagu</dc:creator>
  <cp:lastModifiedBy>Oana Neagu</cp:lastModifiedBy>
  <cp:revision>53</cp:revision>
  <dcterms:created xsi:type="dcterms:W3CDTF">2019-09-12T12:50:38Z</dcterms:created>
  <dcterms:modified xsi:type="dcterms:W3CDTF">2019-09-16T12:07:11Z</dcterms:modified>
</cp:coreProperties>
</file>